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4"/>
  </p:handoutMasterIdLst>
  <p:sldIdLst>
    <p:sldId id="287" r:id="rId5"/>
    <p:sldId id="299" r:id="rId6"/>
    <p:sldId id="289" r:id="rId7"/>
    <p:sldId id="291" r:id="rId8"/>
    <p:sldId id="293" r:id="rId9"/>
    <p:sldId id="295" r:id="rId10"/>
    <p:sldId id="290" r:id="rId11"/>
    <p:sldId id="296" r:id="rId12"/>
    <p:sldId id="298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9"/>
    <a:srgbClr val="46B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ril Fisher" userId="1db2237c-109b-4f4c-9f50-f8df9e9f4a37" providerId="ADAL" clId="{A3DEA496-F43F-4097-9F54-E501C1D2A8AA}"/>
    <pc:docChg chg="modSld">
      <pc:chgData name="April Fisher" userId="1db2237c-109b-4f4c-9f50-f8df9e9f4a37" providerId="ADAL" clId="{A3DEA496-F43F-4097-9F54-E501C1D2A8AA}" dt="2022-11-09T12:20:37.070" v="2" actId="1076"/>
      <pc:docMkLst>
        <pc:docMk/>
      </pc:docMkLst>
      <pc:sldChg chg="modSp mod">
        <pc:chgData name="April Fisher" userId="1db2237c-109b-4f4c-9f50-f8df9e9f4a37" providerId="ADAL" clId="{A3DEA496-F43F-4097-9F54-E501C1D2A8AA}" dt="2022-11-09T12:20:37.070" v="2" actId="1076"/>
        <pc:sldMkLst>
          <pc:docMk/>
          <pc:sldMk cId="2057525988" sldId="295"/>
        </pc:sldMkLst>
        <pc:spChg chg="mod">
          <ac:chgData name="April Fisher" userId="1db2237c-109b-4f4c-9f50-f8df9e9f4a37" providerId="ADAL" clId="{A3DEA496-F43F-4097-9F54-E501C1D2A8AA}" dt="2022-11-09T12:20:30.814" v="0" actId="1076"/>
          <ac:spMkLst>
            <pc:docMk/>
            <pc:sldMk cId="2057525988" sldId="295"/>
            <ac:spMk id="2" creationId="{9419194B-A3C2-4689-9E1E-B0A95E892BF1}"/>
          </ac:spMkLst>
        </pc:spChg>
        <pc:spChg chg="mod">
          <ac:chgData name="April Fisher" userId="1db2237c-109b-4f4c-9f50-f8df9e9f4a37" providerId="ADAL" clId="{A3DEA496-F43F-4097-9F54-E501C1D2A8AA}" dt="2022-11-09T12:20:37.070" v="2" actId="1076"/>
          <ac:spMkLst>
            <pc:docMk/>
            <pc:sldMk cId="2057525988" sldId="295"/>
            <ac:spMk id="3" creationId="{900B33A0-7EB7-40EE-BA95-31E1EDD449D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17B9C0-C8EF-4A02-8B00-46034E781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C2D62-7457-4B2B-83BE-484C7659BC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CA9F-8335-4CAC-99F7-74E92C15ABFE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4AEFD-946A-4D3D-BE5E-E251F50259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F48B-0F6F-49E8-BA31-21F188436E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BB0E-BA11-4D44-92DF-D458C2129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5918-277D-4348-8511-23E578E69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6528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03997-BFAE-4745-8728-23764AF5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4447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D4A5E-92FB-4D1C-AF24-2302473A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9C51-3388-4893-9AB7-ADFC0E11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F7E4D-7828-447B-AB1D-DD009D42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3B58BC-531D-454B-BDEE-1E5E30975B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7" t="14319" r="11995" b="11368"/>
          <a:stretch/>
        </p:blipFill>
        <p:spPr>
          <a:xfrm>
            <a:off x="5171900" y="4720058"/>
            <a:ext cx="1848197" cy="17521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6361E5F-9017-4C6B-B0D2-1DEC1ED2B336}"/>
              </a:ext>
            </a:extLst>
          </p:cNvPr>
          <p:cNvSpPr/>
          <p:nvPr userDrawn="1"/>
        </p:nvSpPr>
        <p:spPr>
          <a:xfrm>
            <a:off x="-2" y="6594416"/>
            <a:ext cx="12192000" cy="266007"/>
          </a:xfrm>
          <a:prstGeom prst="rect">
            <a:avLst/>
          </a:prstGeom>
          <a:gradFill flip="none" rotWithShape="1">
            <a:gsLst>
              <a:gs pos="37000">
                <a:srgbClr val="0081BB"/>
              </a:gs>
              <a:gs pos="21000">
                <a:srgbClr val="0067A9"/>
              </a:gs>
              <a:gs pos="53000">
                <a:srgbClr val="00A7DB"/>
              </a:gs>
              <a:gs pos="69000">
                <a:srgbClr val="46B7E1"/>
              </a:gs>
              <a:gs pos="98230">
                <a:srgbClr val="77D1EC"/>
              </a:gs>
              <a:gs pos="84000">
                <a:srgbClr val="46B7E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54195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7C35-DA1E-4236-AFFB-6761ADAE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08886-CC7F-475C-A095-A83C975DD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0DB95-B774-41AC-BBAA-44D0C487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5FEF4-1437-4C7B-8673-82551608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4A9AE-E653-4321-86A2-44F57882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16234-C5FA-49CF-812C-25A588A84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05E0F-FDB5-4456-9AB0-23C6D3576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CB179-2AF4-4841-B393-DEFF86F6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ADCC-3604-463F-96E6-72E54162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39B4B-A221-442E-A6EF-D25121AB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1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CA2D1-ED0E-4CF7-B680-B1BF4E12E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2146040"/>
            <a:ext cx="10515600" cy="4351338"/>
          </a:xfrm>
        </p:spPr>
        <p:txBody>
          <a:bodyPr/>
          <a:lstStyle>
            <a:lvl1pPr marL="2286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6858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 marL="20574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9162F-6BFD-402A-BD0E-C26C82F9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FAD75-D3F1-48C8-A32E-BA4FBECD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2B5BA-D1CE-4607-A855-6EF412C5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C0CF840C-6B6B-4955-B1B5-C6DCAEA995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8" t="17231" r="9120" b="15851"/>
          <a:stretch/>
        </p:blipFill>
        <p:spPr>
          <a:xfrm>
            <a:off x="164867" y="136525"/>
            <a:ext cx="1695799" cy="7783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C0DB4F-39B8-4BA5-BD70-4B9012DA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67" y="790401"/>
            <a:ext cx="10515600" cy="1325563"/>
          </a:xfrm>
        </p:spPr>
        <p:txBody>
          <a:bodyPr/>
          <a:lstStyle>
            <a:lvl1pPr>
              <a:defRPr b="1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55B1318-5C36-4357-90F8-E7A4DCD75EDB}"/>
              </a:ext>
            </a:extLst>
          </p:cNvPr>
          <p:cNvSpPr/>
          <p:nvPr userDrawn="1"/>
        </p:nvSpPr>
        <p:spPr>
          <a:xfrm>
            <a:off x="-2" y="6594416"/>
            <a:ext cx="12192000" cy="266007"/>
          </a:xfrm>
          <a:prstGeom prst="rect">
            <a:avLst/>
          </a:prstGeom>
          <a:gradFill flip="none" rotWithShape="1">
            <a:gsLst>
              <a:gs pos="37000">
                <a:srgbClr val="0081BB"/>
              </a:gs>
              <a:gs pos="21000">
                <a:srgbClr val="0067A9"/>
              </a:gs>
              <a:gs pos="53000">
                <a:srgbClr val="00A7DB"/>
              </a:gs>
              <a:gs pos="69000">
                <a:srgbClr val="46B7E1"/>
              </a:gs>
              <a:gs pos="98230">
                <a:srgbClr val="77D1EC"/>
              </a:gs>
              <a:gs pos="84000">
                <a:srgbClr val="46B7E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37259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8E7B-6EA2-4E60-B0DD-19EA07EF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57C41-A8EF-4F60-856C-DEF62E0F6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DF37F-0BF1-454F-B03A-3EBC9334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1391A-9F33-4ECA-80FC-021D1E35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A897C-D4BE-4B74-A659-963CFD68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21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A704-1D89-4671-90A9-24E23FE8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720F-6C8C-473B-BEED-06AFA84E9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A70B6-ADC3-4DA0-A530-59DE23F7B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25972-C93B-4965-8C08-06D218B9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2C9BC-4F71-4807-89E0-38ED135E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B0C20-0B73-4EED-A6FD-CC796C15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6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97AEE-AF53-4AE9-BD5A-CEC1FBBF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6A370-A453-4780-9D2D-316629BC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3C26B-7169-452D-AAC1-FB330812F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4DB86-5928-4D93-966B-15124ED81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4EBE72-4CB9-436E-8860-517E9402C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EB70C-E9C1-4A36-9827-918C7AF1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1545C-E0AE-4A13-AC52-896AAA9D3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A84C2-6A4F-4A11-8669-68546822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8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4742B-9BF5-445D-A2CA-7C0E33D0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5018C-9DCA-46C1-A90F-07A6C293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7CCBA-C5E0-400E-86D5-8286A406B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99552-5168-4619-B6FD-984C98F2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6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10FDB-C3F5-4FD0-8725-5204E08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715E0-9891-49F0-8F27-98A01F6C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84912-E975-459F-A0A9-96F2D6AD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3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3C27C-E3A4-4AE5-9ABC-6BB373F17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96F4-1B56-4387-8E52-B08F5AD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3413B-1952-4B5B-A9D8-24AE53475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130E9-8AB5-4E7B-BA43-102520C3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4B3BB-75E8-4A34-A4F1-5AF74949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F5436-F2F5-4E4C-9F3A-AB72886E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37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EA27-7475-469A-803C-CBDB06814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99466-9480-426C-8DC3-CAB743BC2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2AC61-2DF3-440D-B406-DE439B8E8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65CAD-EDCD-4F82-B273-A5E4771D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EF8A3-10E0-4952-8175-8BDB0E5E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5BDB3-4739-4388-98C4-15BAA585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0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B720-93C6-40E1-8798-5F32855F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6E72A-4807-4954-8480-7780823D4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32EBF-2163-4153-884A-77750BF83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695F-5248-444C-A7BF-8B9265E6BE56}" type="datetimeFigureOut">
              <a:rPr lang="en-GB" smtClean="0"/>
              <a:t>09/11/2022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8C18-3074-47E2-BD7F-1978AF693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E375-4B3C-4F98-920C-A71E2703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71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94B-A3C2-4689-9E1E-B0A95E89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600" y="376381"/>
            <a:ext cx="9679709" cy="3392055"/>
          </a:xfrm>
        </p:spPr>
        <p:txBody>
          <a:bodyPr>
            <a:noAutofit/>
          </a:bodyPr>
          <a:lstStyle/>
          <a:p>
            <a:r>
              <a:rPr lang="en-GB" sz="4400" dirty="0"/>
              <a:t>Serle Court</a:t>
            </a:r>
            <a:br>
              <a:rPr lang="en-GB" sz="4400" dirty="0"/>
            </a:br>
            <a:r>
              <a:rPr lang="en-GB" sz="4400" dirty="0"/>
              <a:t>5th International Trusts</a:t>
            </a:r>
            <a:br>
              <a:rPr lang="en-GB" sz="4400" dirty="0"/>
            </a:br>
            <a:r>
              <a:rPr lang="en-GB" sz="4400" dirty="0"/>
              <a:t>and Commercial</a:t>
            </a:r>
            <a:br>
              <a:rPr lang="en-GB" sz="4400" dirty="0"/>
            </a:br>
            <a:r>
              <a:rPr lang="en-GB" sz="4400" dirty="0"/>
              <a:t>Litigation </a:t>
            </a:r>
            <a:br>
              <a:rPr lang="en-GB" sz="4400" dirty="0"/>
            </a:br>
            <a:r>
              <a:rPr lang="en-GB" sz="4400" dirty="0"/>
              <a:t>Conference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33A0-7EB7-40EE-BA95-31E1EDD44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0838"/>
            <a:ext cx="9144000" cy="1655762"/>
          </a:xfrm>
        </p:spPr>
        <p:txBody>
          <a:bodyPr/>
          <a:lstStyle/>
          <a:p>
            <a:r>
              <a:rPr lang="en-GB" dirty="0"/>
              <a:t>Monday, 14 November </a:t>
            </a:r>
          </a:p>
        </p:txBody>
      </p:sp>
    </p:spTree>
    <p:extLst>
      <p:ext uri="{BB962C8B-B14F-4D97-AF65-F5344CB8AC3E}">
        <p14:creationId xmlns:p14="http://schemas.microsoft.com/office/powerpoint/2010/main" val="19663778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94B-A3C2-4689-9E1E-B0A95E89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en-GB" sz="4400" dirty="0"/>
              <a:t>Juniors’ Session: ‘Hidden Gems’ - the most important cases you may never have heard of...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33A0-7EB7-40EE-BA95-31E1EDD44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5808"/>
            <a:ext cx="9144000" cy="1655762"/>
          </a:xfrm>
        </p:spPr>
        <p:txBody>
          <a:bodyPr/>
          <a:lstStyle/>
          <a:p>
            <a:r>
              <a:rPr lang="en-GB" dirty="0"/>
              <a:t>Zahler Bryan, Tim Benham-Mirando, Andrew Gurr, John Eldridge</a:t>
            </a:r>
          </a:p>
        </p:txBody>
      </p:sp>
    </p:spTree>
    <p:extLst>
      <p:ext uri="{BB962C8B-B14F-4D97-AF65-F5344CB8AC3E}">
        <p14:creationId xmlns:p14="http://schemas.microsoft.com/office/powerpoint/2010/main" val="163100152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94B-A3C2-4689-9E1E-B0A95E89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048" y="2266122"/>
            <a:ext cx="10313504" cy="1162878"/>
          </a:xfrm>
        </p:spPr>
        <p:txBody>
          <a:bodyPr>
            <a:noAutofit/>
          </a:bodyPr>
          <a:lstStyle/>
          <a:p>
            <a:r>
              <a:rPr lang="en-GB" sz="3600" dirty="0"/>
              <a:t> </a:t>
            </a:r>
            <a:r>
              <a:rPr lang="en-GB" sz="3600" b="0" i="1" dirty="0" err="1"/>
              <a:t>Lakatamia</a:t>
            </a:r>
            <a:r>
              <a:rPr lang="en-GB" sz="3600" b="0" i="1" dirty="0"/>
              <a:t> Shipping Company v </a:t>
            </a:r>
            <a:r>
              <a:rPr lang="en-GB" sz="3600" b="0" i="1" dirty="0" err="1"/>
              <a:t>Su</a:t>
            </a:r>
            <a:r>
              <a:rPr lang="en-GB" sz="3600" b="0" i="1" dirty="0"/>
              <a:t> </a:t>
            </a:r>
            <a:br>
              <a:rPr lang="en-GB" sz="3600" b="0" i="1" dirty="0"/>
            </a:br>
            <a:r>
              <a:rPr lang="en-GB" sz="3600" b="0" dirty="0"/>
              <a:t>[2020] EWHC 3201 (Comm); [2021] 1 WLR 1097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33A0-7EB7-40EE-BA95-31E1EDD44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3892"/>
            <a:ext cx="9144000" cy="1162878"/>
          </a:xfrm>
        </p:spPr>
        <p:txBody>
          <a:bodyPr/>
          <a:lstStyle/>
          <a:p>
            <a:r>
              <a:rPr lang="en-GB" dirty="0"/>
              <a:t>Tim Benham-Mirando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46D1C7D-C9A0-1A4D-F1C6-2844DCDF444D}"/>
              </a:ext>
            </a:extLst>
          </p:cNvPr>
          <p:cNvSpPr txBox="1">
            <a:spLocks/>
          </p:cNvSpPr>
          <p:nvPr/>
        </p:nvSpPr>
        <p:spPr>
          <a:xfrm>
            <a:off x="1447800" y="897835"/>
            <a:ext cx="9144000" cy="11628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rgbClr val="0067A9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r>
              <a:rPr lang="en-GB" sz="3600" dirty="0"/>
              <a:t> Collateral (mis)use</a:t>
            </a:r>
          </a:p>
        </p:txBody>
      </p:sp>
    </p:spTree>
    <p:extLst>
      <p:ext uri="{BB962C8B-B14F-4D97-AF65-F5344CB8AC3E}">
        <p14:creationId xmlns:p14="http://schemas.microsoft.com/office/powerpoint/2010/main" val="162080301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F41B66-61F5-42BD-BD2C-70E009DC2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948"/>
            <a:ext cx="10515600" cy="51683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1400" b="1" dirty="0"/>
              <a:t>CPR 31.22: </a:t>
            </a:r>
            <a:r>
              <a:rPr lang="en-GB" sz="1400" i="1" dirty="0"/>
              <a:t>“A party to whom a document has been disclosed may use the document only for the purpose of the proceedings in which it is disclosed, except where: (a) the document has been read to or by the court, or referred to, at a hearing which has been held in public; (b) the court gives permission; or (c) the party who disclosed the document and the person to whom the document belongs agree.”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b="1" dirty="0"/>
              <a:t>Standard wording in a freezing injunction: </a:t>
            </a:r>
            <a:r>
              <a:rPr lang="en-GB" sz="1400" dirty="0"/>
              <a:t>“</a:t>
            </a:r>
            <a:r>
              <a:rPr lang="en-GB" sz="1400" i="1" dirty="0"/>
              <a:t>The Applicant will not without the permission of the Court use any information obtained as a result of this order for the purpose of any civil or criminal proceedings, either in England and Wales or in any other jurisdiction, other than this claim.</a:t>
            </a:r>
            <a:r>
              <a:rPr lang="en-GB" sz="1400" dirty="0"/>
              <a:t>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400" b="1" dirty="0"/>
              <a:t>Cockerill J at paragraph 59: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i="1" dirty="0"/>
              <a:t>“On the basis of these authorities it seems that: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i="1" dirty="0"/>
              <a:t>(</a:t>
            </a:r>
            <a:r>
              <a:rPr lang="en-GB" sz="1400" i="1" dirty="0" err="1"/>
              <a:t>i</a:t>
            </a:r>
            <a:r>
              <a:rPr lang="en-GB" sz="1400" i="1" dirty="0"/>
              <a:t>) Absent some provision in the relevant order, </a:t>
            </a:r>
            <a:r>
              <a:rPr lang="en-GB" sz="1400" i="1" u="sng" dirty="0"/>
              <a:t>doing anything other than realising</a:t>
            </a:r>
            <a:r>
              <a:rPr lang="en-GB" sz="1400" i="1" dirty="0"/>
              <a:t>, in the course of review for the purposes of the proceedings in which documents are disclosed, that a document or documents would be relevant to other proceedings actual or contemplated, </a:t>
            </a:r>
            <a:r>
              <a:rPr lang="en-GB" sz="1400" i="1" u="sng" dirty="0"/>
              <a:t>may constitute a collateral use</a:t>
            </a:r>
            <a:r>
              <a:rPr lang="en-GB" sz="1400" i="1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i="1" dirty="0"/>
              <a:t>(ii) The best course is therefore to seek permission for collateral use to review </a:t>
            </a:r>
            <a:r>
              <a:rPr lang="en-GB" sz="1400" i="1" u="sng" dirty="0"/>
              <a:t>as soon as the issue is identified</a:t>
            </a:r>
            <a:r>
              <a:rPr lang="en-GB" sz="1400" i="1" dirty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i="1" dirty="0"/>
              <a:t>(iii) It would </a:t>
            </a:r>
            <a:r>
              <a:rPr lang="en-GB" sz="1400" i="1" u="sng" dirty="0"/>
              <a:t>then</a:t>
            </a:r>
            <a:r>
              <a:rPr lang="en-GB" sz="1400" i="1" dirty="0"/>
              <a:t> be necessary to apply for permission for collateral use to </a:t>
            </a:r>
            <a:r>
              <a:rPr lang="en-GB" sz="1400" i="1" u="sng" dirty="0"/>
              <a:t>deploy</a:t>
            </a:r>
            <a:r>
              <a:rPr lang="en-GB" sz="1400" i="1" dirty="0"/>
              <a:t> the documents if a </a:t>
            </a:r>
            <a:r>
              <a:rPr lang="en-GB" sz="1400" i="1" u="sng" dirty="0"/>
              <a:t>(permitted) review</a:t>
            </a:r>
            <a:r>
              <a:rPr lang="en-GB" sz="1400" i="1" dirty="0"/>
              <a:t> concluded that it was desirable to use them.”</a:t>
            </a:r>
          </a:p>
        </p:txBody>
      </p:sp>
    </p:spTree>
    <p:extLst>
      <p:ext uri="{BB962C8B-B14F-4D97-AF65-F5344CB8AC3E}">
        <p14:creationId xmlns:p14="http://schemas.microsoft.com/office/powerpoint/2010/main" val="39510303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F41B66-61F5-42BD-BD2C-70E009DC2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934278"/>
            <a:ext cx="10515600" cy="5416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/>
              <a:t> </a:t>
            </a:r>
          </a:p>
          <a:p>
            <a:pPr marL="0" indent="0">
              <a:buNone/>
            </a:pPr>
            <a:endParaRPr lang="en-GB" sz="1400" dirty="0"/>
          </a:p>
          <a:p>
            <a:pPr marL="0" indent="0" algn="ctr">
              <a:buNone/>
            </a:pPr>
            <a:r>
              <a:rPr lang="en-GB" sz="1800" b="1" dirty="0"/>
              <a:t>A possible, and sensible, shortcut</a:t>
            </a:r>
          </a:p>
          <a:p>
            <a:pPr marL="0" indent="0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1800" i="1" dirty="0">
                <a:effectLst/>
                <a:latin typeface="Helvetica" pitchFamily="2" charset="0"/>
              </a:rPr>
              <a:t>Glaxo </a:t>
            </a:r>
            <a:r>
              <a:rPr lang="en-GB" sz="1800" i="1" dirty="0" err="1">
                <a:effectLst/>
                <a:latin typeface="Helvetica" pitchFamily="2" charset="0"/>
              </a:rPr>
              <a:t>Wellcome</a:t>
            </a:r>
            <a:r>
              <a:rPr lang="en-GB" sz="1800" i="1" dirty="0">
                <a:effectLst/>
                <a:latin typeface="Helvetica" pitchFamily="2" charset="0"/>
              </a:rPr>
              <a:t> UK Ltd v Sandoz Limited</a:t>
            </a:r>
            <a:r>
              <a:rPr lang="en-GB" sz="1800" dirty="0">
                <a:effectLst/>
                <a:latin typeface="Helvetica" pitchFamily="2" charset="0"/>
              </a:rPr>
              <a:t> [2018] EWHC 3229 (Ch)</a:t>
            </a:r>
          </a:p>
          <a:p>
            <a:pPr marL="0" indent="0">
              <a:buNone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193229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94B-A3C2-4689-9E1E-B0A95E89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7909"/>
            <a:ext cx="9144000" cy="2387600"/>
          </a:xfrm>
        </p:spPr>
        <p:txBody>
          <a:bodyPr>
            <a:noAutofit/>
          </a:bodyPr>
          <a:lstStyle/>
          <a:p>
            <a:r>
              <a:rPr lang="en-GB" sz="4800" dirty="0"/>
              <a:t>Blight v Brewster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33A0-7EB7-40EE-BA95-31E1EDD44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4611"/>
            <a:ext cx="9144000" cy="1655762"/>
          </a:xfrm>
        </p:spPr>
        <p:txBody>
          <a:bodyPr/>
          <a:lstStyle/>
          <a:p>
            <a:r>
              <a:rPr lang="en-GB" dirty="0"/>
              <a:t>A new route for enforcing against exotic assets?</a:t>
            </a:r>
          </a:p>
          <a:p>
            <a:r>
              <a:rPr lang="en-GB" dirty="0"/>
              <a:t>Andrew Gurr</a:t>
            </a:r>
          </a:p>
        </p:txBody>
      </p:sp>
    </p:spTree>
    <p:extLst>
      <p:ext uri="{BB962C8B-B14F-4D97-AF65-F5344CB8AC3E}">
        <p14:creationId xmlns:p14="http://schemas.microsoft.com/office/powerpoint/2010/main" val="205752598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266308-1E31-F73D-618C-10CE6BE62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Blight v Brewster [2012] 1 WLR 2841</a:t>
            </a:r>
          </a:p>
          <a:p>
            <a:endParaRPr lang="en-GB" dirty="0"/>
          </a:p>
          <a:p>
            <a:r>
              <a:rPr lang="en-GB" dirty="0"/>
              <a:t>Not just fraud:</a:t>
            </a:r>
          </a:p>
          <a:p>
            <a:pPr lvl="1"/>
            <a:r>
              <a:rPr lang="en-GB" dirty="0"/>
              <a:t>Brake v Guy [2022] EWHC 1746 (Ch)</a:t>
            </a:r>
          </a:p>
          <a:p>
            <a:endParaRPr lang="en-GB" dirty="0"/>
          </a:p>
          <a:p>
            <a:r>
              <a:rPr lang="en-GB" dirty="0"/>
              <a:t>Not just a procedural shortcut: </a:t>
            </a:r>
          </a:p>
          <a:p>
            <a:pPr lvl="1"/>
            <a:r>
              <a:rPr lang="en-GB" dirty="0" err="1"/>
              <a:t>Bacci</a:t>
            </a:r>
            <a:r>
              <a:rPr lang="en-GB" dirty="0"/>
              <a:t> v Green [2022] EWCA </a:t>
            </a:r>
            <a:r>
              <a:rPr lang="en-GB" dirty="0" err="1"/>
              <a:t>Civ</a:t>
            </a:r>
            <a:r>
              <a:rPr lang="en-GB" dirty="0"/>
              <a:t> 1393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C9145B-9D91-F184-A9F4-DE120530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Enforcing against pension assets</a:t>
            </a:r>
          </a:p>
        </p:txBody>
      </p:sp>
    </p:spTree>
    <p:extLst>
      <p:ext uri="{BB962C8B-B14F-4D97-AF65-F5344CB8AC3E}">
        <p14:creationId xmlns:p14="http://schemas.microsoft.com/office/powerpoint/2010/main" val="276528023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54E5DAE-BC79-59BF-3AC4-95B044C85E75}"/>
              </a:ext>
            </a:extLst>
          </p:cNvPr>
          <p:cNvSpPr txBox="1">
            <a:spLocks/>
          </p:cNvSpPr>
          <p:nvPr/>
        </p:nvSpPr>
        <p:spPr>
          <a:xfrm>
            <a:off x="1524000" y="204046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67A9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srgbClr val="0067A9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Where Next?</a:t>
            </a:r>
          </a:p>
        </p:txBody>
      </p:sp>
    </p:spTree>
    <p:extLst>
      <p:ext uri="{BB962C8B-B14F-4D97-AF65-F5344CB8AC3E}">
        <p14:creationId xmlns:p14="http://schemas.microsoft.com/office/powerpoint/2010/main" val="19623600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94B-A3C2-4689-9E1E-B0A95E892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Autofit/>
          </a:bodyPr>
          <a:lstStyle/>
          <a:p>
            <a:r>
              <a:rPr lang="en-GB" sz="4800" i="1" dirty="0" err="1"/>
              <a:t>Dargamo</a:t>
            </a:r>
            <a:r>
              <a:rPr lang="en-GB" sz="4800" i="1" dirty="0"/>
              <a:t> Holdings Ltd v </a:t>
            </a:r>
            <a:r>
              <a:rPr lang="en-GB" sz="4800" i="1" dirty="0" err="1"/>
              <a:t>Avonwick</a:t>
            </a:r>
            <a:r>
              <a:rPr lang="en-GB" sz="4800" i="1" dirty="0"/>
              <a:t> Holdings Ltd </a:t>
            </a:r>
            <a:r>
              <a:rPr lang="en-GB" sz="4800" dirty="0"/>
              <a:t>[2021] EWCA </a:t>
            </a:r>
            <a:r>
              <a:rPr lang="en-GB" sz="4800" dirty="0" err="1"/>
              <a:t>Civ</a:t>
            </a:r>
            <a:r>
              <a:rPr lang="en-GB" sz="4800" dirty="0"/>
              <a:t> 1148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33A0-7EB7-40EE-BA95-31E1EDD44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1008"/>
            <a:ext cx="9144000" cy="1655762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John Eldridge</a:t>
            </a:r>
          </a:p>
        </p:txBody>
      </p:sp>
    </p:spTree>
    <p:extLst>
      <p:ext uri="{BB962C8B-B14F-4D97-AF65-F5344CB8AC3E}">
        <p14:creationId xmlns:p14="http://schemas.microsoft.com/office/powerpoint/2010/main" val="97086023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DCEEFBCB35343A7084B25032D129B" ma:contentTypeVersion="10" ma:contentTypeDescription="Create a new document." ma:contentTypeScope="" ma:versionID="d1ab0357720a8fb1247946635ea16c3d">
  <xsd:schema xmlns:xsd="http://www.w3.org/2001/XMLSchema" xmlns:xs="http://www.w3.org/2001/XMLSchema" xmlns:p="http://schemas.microsoft.com/office/2006/metadata/properties" xmlns:ns2="69e8f44c-bfa8-4404-b742-ead3081cd1ad" xmlns:ns3="6d75ee35-9bc0-4c83-a38c-e5d5f22769bf" targetNamespace="http://schemas.microsoft.com/office/2006/metadata/properties" ma:root="true" ma:fieldsID="7d14144788523224a3c4032986cae54c" ns2:_="" ns3:_="">
    <xsd:import namespace="69e8f44c-bfa8-4404-b742-ead3081cd1ad"/>
    <xsd:import namespace="6d75ee35-9bc0-4c83-a38c-e5d5f22769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8f44c-bfa8-4404-b742-ead3081cd1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be88493-ea07-42ee-9898-84cb103421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5ee35-9bc0-4c83-a38c-e5d5f22769b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0f0561e-37c5-4997-9476-c734554e9123}" ma:internalName="TaxCatchAll" ma:showField="CatchAllData" ma:web="6d75ee35-9bc0-4c83-a38c-e5d5f22769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e8f44c-bfa8-4404-b742-ead3081cd1ad">
      <Terms xmlns="http://schemas.microsoft.com/office/infopath/2007/PartnerControls"/>
    </lcf76f155ced4ddcb4097134ff3c332f>
    <TaxCatchAll xmlns="6d75ee35-9bc0-4c83-a38c-e5d5f22769bf" xsi:nil="true"/>
  </documentManagement>
</p:properties>
</file>

<file path=customXml/itemProps1.xml><?xml version="1.0" encoding="utf-8"?>
<ds:datastoreItem xmlns:ds="http://schemas.openxmlformats.org/officeDocument/2006/customXml" ds:itemID="{9C45AD1A-C5B1-41AF-8BF7-D986D6CCE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8f44c-bfa8-4404-b742-ead3081cd1ad"/>
    <ds:schemaRef ds:uri="6d75ee35-9bc0-4c83-a38c-e5d5f2276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CD6855-0B22-4389-B040-FF0D60C355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B651D8-2E1E-4C8D-B361-E20C779E5BD8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6d75ee35-9bc0-4c83-a38c-e5d5f22769bf"/>
    <ds:schemaRef ds:uri="69e8f44c-bfa8-4404-b742-ead3081cd1ad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449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Wingdings</vt:lpstr>
      <vt:lpstr>Office Theme</vt:lpstr>
      <vt:lpstr>Serle Court 5th International Trusts and Commercial Litigation  Conference 2022</vt:lpstr>
      <vt:lpstr>Juniors’ Session: ‘Hidden Gems’ - the most important cases you may never have heard of...</vt:lpstr>
      <vt:lpstr> Lakatamia Shipping Company v Su  [2020] EWHC 3201 (Comm); [2021] 1 WLR 1097</vt:lpstr>
      <vt:lpstr>PowerPoint Presentation</vt:lpstr>
      <vt:lpstr>PowerPoint Presentation</vt:lpstr>
      <vt:lpstr>Blight v Brewster</vt:lpstr>
      <vt:lpstr>Enforcing against pension assets</vt:lpstr>
      <vt:lpstr>PowerPoint Presentation</vt:lpstr>
      <vt:lpstr>Dargamo Holdings Ltd v Avonwick Holdings Ltd [2021] EWCA Civ 1148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Lyric McDonald</dc:creator>
  <cp:lastModifiedBy>April Fisher</cp:lastModifiedBy>
  <cp:revision>9</cp:revision>
  <cp:lastPrinted>2019-09-25T15:31:50Z</cp:lastPrinted>
  <dcterms:created xsi:type="dcterms:W3CDTF">2019-01-07T12:29:23Z</dcterms:created>
  <dcterms:modified xsi:type="dcterms:W3CDTF">2022-11-09T12:20:39Z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0x01010084ADCEEFBCB35343A7084B25032D129B</vt:lpwstr>
  </property>
  <property fmtid="{D5CDD505-2E9C-101B-9397-08002B2CF9AE}" pid="3" name="MediaServiceImageTags">
    <vt:lpwstr/>
  </property>
</Properties>
</file>