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87" r:id="rId2"/>
    <p:sldId id="299" r:id="rId3"/>
    <p:sldId id="304" r:id="rId4"/>
    <p:sldId id="301" r:id="rId5"/>
    <p:sldId id="290" r:id="rId6"/>
    <p:sldId id="306" r:id="rId7"/>
    <p:sldId id="291" r:id="rId8"/>
    <p:sldId id="307" r:id="rId9"/>
    <p:sldId id="308" r:id="rId10"/>
    <p:sldId id="303" r:id="rId11"/>
    <p:sldId id="309" r:id="rId12"/>
    <p:sldId id="305" r:id="rId13"/>
    <p:sldId id="269"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9"/>
    <a:srgbClr val="46B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6C8AE-BB59-40BE-AFD3-59239AE43087}" v="74" dt="2026-01-13T16:40:34.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94660"/>
  </p:normalViewPr>
  <p:slideViewPr>
    <p:cSldViewPr snapToGrid="0">
      <p:cViewPr varScale="1">
        <p:scale>
          <a:sx n="111" d="100"/>
          <a:sy n="111" d="100"/>
        </p:scale>
        <p:origin x="300" y="96"/>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7B9C0-C8EF-4A02-8B00-46034E7811EF}"/>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20C2D62-7457-4B2B-83BE-484C7659BCF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628CA9F-8335-4CAC-99F7-74E92C15ABFE}" type="datetimeFigureOut">
              <a:rPr lang="en-GB" smtClean="0"/>
              <a:t>05/02/2026</a:t>
            </a:fld>
            <a:endParaRPr lang="en-GB"/>
          </a:p>
        </p:txBody>
      </p:sp>
      <p:sp>
        <p:nvSpPr>
          <p:cNvPr id="4" name="Footer Placeholder 3">
            <a:extLst>
              <a:ext uri="{FF2B5EF4-FFF2-40B4-BE49-F238E27FC236}">
                <a16:creationId xmlns:a16="http://schemas.microsoft.com/office/drawing/2014/main" id="{1964AEFD-946A-4D3D-BE5E-E251F50259EB}"/>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21BF48B-0F6F-49E8-BA31-21F188436E0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060BB0E-BA11-4D44-92DF-D458C2129B3C}" type="slidenum">
              <a:rPr lang="en-GB" smtClean="0"/>
              <a:t>‹#›</a:t>
            </a:fld>
            <a:endParaRPr lang="en-GB"/>
          </a:p>
        </p:txBody>
      </p:sp>
    </p:spTree>
    <p:extLst>
      <p:ext uri="{BB962C8B-B14F-4D97-AF65-F5344CB8AC3E}">
        <p14:creationId xmlns:p14="http://schemas.microsoft.com/office/powerpoint/2010/main" val="10072559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5918-277D-4348-8511-23E578E691FC}"/>
              </a:ext>
            </a:extLst>
          </p:cNvPr>
          <p:cNvSpPr>
            <a:spLocks noGrp="1"/>
          </p:cNvSpPr>
          <p:nvPr>
            <p:ph type="ctrTitle"/>
          </p:nvPr>
        </p:nvSpPr>
        <p:spPr>
          <a:xfrm>
            <a:off x="1524000" y="456528"/>
            <a:ext cx="9144000" cy="2387600"/>
          </a:xfrm>
        </p:spPr>
        <p:txBody>
          <a:bodyPr anchor="b"/>
          <a:lstStyle>
            <a:lvl1pPr algn="ctr">
              <a:defRPr sz="6000" b="1">
                <a:solidFill>
                  <a:srgbClr val="0067A9"/>
                </a:solidFill>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D103997-BFAE-4745-8728-23764AF5DD4C}"/>
              </a:ext>
            </a:extLst>
          </p:cNvPr>
          <p:cNvSpPr>
            <a:spLocks noGrp="1"/>
          </p:cNvSpPr>
          <p:nvPr>
            <p:ph type="subTitle" idx="1"/>
          </p:nvPr>
        </p:nvSpPr>
        <p:spPr>
          <a:xfrm>
            <a:off x="1523999" y="2944477"/>
            <a:ext cx="9144000" cy="1655762"/>
          </a:xfrm>
        </p:spPr>
        <p:txBody>
          <a:bodyPr/>
          <a:lstStyle>
            <a:lvl1pPr marL="0" indent="0" algn="ctr">
              <a:buNone/>
              <a:defRPr sz="2400">
                <a:solidFill>
                  <a:srgbClr val="0067A9"/>
                </a:solidFill>
                <a:latin typeface="Helvetica" panose="020B0604020202020204" pitchFamily="34" charset="0"/>
                <a:cs typeface="Helvetica"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A2D4A5E-92FB-4D1C-AF24-2302473A059F}"/>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AE889C51-3388-4893-9AB7-ADFC0E11FE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8F7E4D-7828-447B-AB1D-DD009D42DAC8}"/>
              </a:ext>
            </a:extLst>
          </p:cNvPr>
          <p:cNvSpPr>
            <a:spLocks noGrp="1"/>
          </p:cNvSpPr>
          <p:nvPr>
            <p:ph type="sldNum" sz="quarter" idx="12"/>
          </p:nvPr>
        </p:nvSpPr>
        <p:spPr/>
        <p:txBody>
          <a:bodyPr/>
          <a:lstStyle/>
          <a:p>
            <a:fld id="{C1FBAF9C-9278-4ADE-B9E9-FA0CBF5DA7F1}" type="slidenum">
              <a:rPr lang="en-GB" smtClean="0"/>
              <a:t>‹#›</a:t>
            </a:fld>
            <a:endParaRPr lang="en-GB"/>
          </a:p>
        </p:txBody>
      </p:sp>
      <p:pic>
        <p:nvPicPr>
          <p:cNvPr id="11" name="Picture 10">
            <a:extLst>
              <a:ext uri="{FF2B5EF4-FFF2-40B4-BE49-F238E27FC236}">
                <a16:creationId xmlns:a16="http://schemas.microsoft.com/office/drawing/2014/main" id="{C93B58BC-531D-454B-BDEE-1E5E30975B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427" t="14319" r="11995" b="11368"/>
          <a:stretch/>
        </p:blipFill>
        <p:spPr>
          <a:xfrm>
            <a:off x="5171900" y="4720058"/>
            <a:ext cx="1848197" cy="1752114"/>
          </a:xfrm>
          <a:prstGeom prst="rect">
            <a:avLst/>
          </a:prstGeom>
        </p:spPr>
      </p:pic>
      <p:sp>
        <p:nvSpPr>
          <p:cNvPr id="12" name="Rectangle 11">
            <a:extLst>
              <a:ext uri="{FF2B5EF4-FFF2-40B4-BE49-F238E27FC236}">
                <a16:creationId xmlns:a16="http://schemas.microsoft.com/office/drawing/2014/main" id="{16361E5F-9017-4C6B-B0D2-1DEC1ED2B336}"/>
              </a:ext>
            </a:extLst>
          </p:cNvPr>
          <p:cNvSpPr/>
          <p:nvPr userDrawn="1"/>
        </p:nvSpPr>
        <p:spPr>
          <a:xfrm>
            <a:off x="-2" y="6594416"/>
            <a:ext cx="12192000" cy="266007"/>
          </a:xfrm>
          <a:prstGeom prst="rect">
            <a:avLst/>
          </a:prstGeom>
          <a:gradFill flip="none" rotWithShape="1">
            <a:gsLst>
              <a:gs pos="37000">
                <a:srgbClr val="0081BB"/>
              </a:gs>
              <a:gs pos="21000">
                <a:srgbClr val="0067A9"/>
              </a:gs>
              <a:gs pos="53000">
                <a:srgbClr val="00A7DB"/>
              </a:gs>
              <a:gs pos="69000">
                <a:srgbClr val="46B7E1"/>
              </a:gs>
              <a:gs pos="98230">
                <a:srgbClr val="77D1EC"/>
              </a:gs>
              <a:gs pos="84000">
                <a:srgbClr val="46B7E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48854195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7C35-DA1E-4236-AFFB-6761ADAE107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908886-CC7F-475C-A095-A83C975DD4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B0DB95-B774-41AC-BBAA-44D0C48710CF}"/>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46B5FEF4-1437-4C7B-8673-8255160845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74A9AE-E653-4321-86A2-44F5788237F4}"/>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885834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016234-C5FA-49CF-812C-25A588A847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605E0F-FDB5-4456-9AB0-23C6D357664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ECB179-2AF4-4841-B393-DEFF86F60EFE}"/>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D969ADCC-3604-463F-96E6-72E541621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39B4B-A221-442E-A6EF-D25121ABF4A4}"/>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210011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CA2D1-ED0E-4CF7-B680-B1BF4E12E445}"/>
              </a:ext>
            </a:extLst>
          </p:cNvPr>
          <p:cNvSpPr>
            <a:spLocks noGrp="1"/>
          </p:cNvSpPr>
          <p:nvPr>
            <p:ph idx="1"/>
          </p:nvPr>
        </p:nvSpPr>
        <p:spPr>
          <a:xfrm>
            <a:off x="1012766" y="2146040"/>
            <a:ext cx="10515600" cy="4351338"/>
          </a:xfrm>
        </p:spPr>
        <p:txBody>
          <a:bodyPr/>
          <a:lstStyle>
            <a:lvl1pPr marL="228600" indent="-228600">
              <a:buClr>
                <a:srgbClr val="46B7E1"/>
              </a:buClr>
              <a:buFont typeface="Wingdings" panose="05000000000000000000" pitchFamily="2" charset="2"/>
              <a:buChar char="q"/>
              <a:defRPr>
                <a:solidFill>
                  <a:srgbClr val="0067A9"/>
                </a:solidFill>
                <a:latin typeface="Helvetica" panose="020B0604020202020204" pitchFamily="34" charset="0"/>
                <a:cs typeface="Helvetica" panose="020B0604020202020204" pitchFamily="34" charset="0"/>
              </a:defRPr>
            </a:lvl1pPr>
            <a:lvl2pPr marL="685800" indent="-228600">
              <a:buClr>
                <a:srgbClr val="46B7E1"/>
              </a:buClr>
              <a:buFont typeface="Wingdings" panose="05000000000000000000" pitchFamily="2" charset="2"/>
              <a:buChar char="q"/>
              <a:defRPr>
                <a:solidFill>
                  <a:srgbClr val="0067A9"/>
                </a:solidFill>
                <a:latin typeface="Helvetica" panose="020B0604020202020204" pitchFamily="34" charset="0"/>
                <a:cs typeface="Helvetica" panose="020B0604020202020204" pitchFamily="34" charset="0"/>
              </a:defRPr>
            </a:lvl2pPr>
            <a:lvl3pPr marL="1143000" indent="-228600">
              <a:buClr>
                <a:srgbClr val="46B7E1"/>
              </a:buClr>
              <a:buFont typeface="Wingdings" panose="05000000000000000000" pitchFamily="2" charset="2"/>
              <a:buChar char="q"/>
              <a:defRPr>
                <a:solidFill>
                  <a:srgbClr val="0067A9"/>
                </a:solidFill>
                <a:latin typeface="Helvetica" panose="020B0604020202020204" pitchFamily="34" charset="0"/>
                <a:cs typeface="Helvetica" panose="020B0604020202020204" pitchFamily="34" charset="0"/>
              </a:defRPr>
            </a:lvl3pPr>
            <a:lvl4pPr marL="1600200" indent="-228600">
              <a:buClr>
                <a:srgbClr val="46B7E1"/>
              </a:buClr>
              <a:buFont typeface="Wingdings" panose="05000000000000000000" pitchFamily="2" charset="2"/>
              <a:buChar char="q"/>
              <a:defRPr>
                <a:solidFill>
                  <a:srgbClr val="0067A9"/>
                </a:solidFill>
                <a:latin typeface="Helvetica" panose="020B0604020202020204" pitchFamily="34" charset="0"/>
                <a:cs typeface="Helvetica" panose="020B0604020202020204" pitchFamily="34" charset="0"/>
              </a:defRPr>
            </a:lvl4pPr>
            <a:lvl5pPr marL="2057400" indent="-228600">
              <a:buClr>
                <a:srgbClr val="46B7E1"/>
              </a:buClr>
              <a:buFont typeface="Wingdings" panose="05000000000000000000" pitchFamily="2" charset="2"/>
              <a:buChar char="q"/>
              <a:defRPr>
                <a:solidFill>
                  <a:srgbClr val="0067A9"/>
                </a:solidFill>
                <a:latin typeface="Helvetica" panose="020B0604020202020204" pitchFamily="34" charset="0"/>
                <a:cs typeface="Helvetica"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749162F-6BFD-402A-BD0E-C26C82F98017}"/>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3ECFAD75-D3F1-48C8-A32E-BA4FBECD9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A2B5BA-D1CE-4607-A855-6EF412C5C7AA}"/>
              </a:ext>
            </a:extLst>
          </p:cNvPr>
          <p:cNvSpPr>
            <a:spLocks noGrp="1"/>
          </p:cNvSpPr>
          <p:nvPr>
            <p:ph type="sldNum" sz="quarter" idx="12"/>
          </p:nvPr>
        </p:nvSpPr>
        <p:spPr/>
        <p:txBody>
          <a:bodyPr/>
          <a:lstStyle/>
          <a:p>
            <a:fld id="{C1FBAF9C-9278-4ADE-B9E9-FA0CBF5DA7F1}" type="slidenum">
              <a:rPr lang="en-GB" smtClean="0"/>
              <a:t>‹#›</a:t>
            </a:fld>
            <a:endParaRPr lang="en-GB"/>
          </a:p>
        </p:txBody>
      </p:sp>
      <p:pic>
        <p:nvPicPr>
          <p:cNvPr id="11" name="Picture 10" descr="A close up of a logo&#10;&#10;Description automatically generated">
            <a:extLst>
              <a:ext uri="{FF2B5EF4-FFF2-40B4-BE49-F238E27FC236}">
                <a16:creationId xmlns:a16="http://schemas.microsoft.com/office/drawing/2014/main" id="{C0CF840C-6B6B-4955-B1B5-C6DCAEA9955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48" t="17231" r="9120" b="15851"/>
          <a:stretch/>
        </p:blipFill>
        <p:spPr>
          <a:xfrm>
            <a:off x="164867" y="136525"/>
            <a:ext cx="1695799" cy="778356"/>
          </a:xfrm>
          <a:prstGeom prst="rect">
            <a:avLst/>
          </a:prstGeom>
        </p:spPr>
      </p:pic>
      <p:sp>
        <p:nvSpPr>
          <p:cNvPr id="2" name="Title 1">
            <a:extLst>
              <a:ext uri="{FF2B5EF4-FFF2-40B4-BE49-F238E27FC236}">
                <a16:creationId xmlns:a16="http://schemas.microsoft.com/office/drawing/2014/main" id="{D0C0DB4F-39B8-4BA5-BD70-4B9012DAA865}"/>
              </a:ext>
            </a:extLst>
          </p:cNvPr>
          <p:cNvSpPr>
            <a:spLocks noGrp="1"/>
          </p:cNvSpPr>
          <p:nvPr>
            <p:ph type="title"/>
          </p:nvPr>
        </p:nvSpPr>
        <p:spPr>
          <a:xfrm>
            <a:off x="1012767" y="790401"/>
            <a:ext cx="10515600" cy="1325563"/>
          </a:xfrm>
        </p:spPr>
        <p:txBody>
          <a:bodyPr/>
          <a:lstStyle>
            <a:lvl1pPr>
              <a:defRPr b="1">
                <a:solidFill>
                  <a:srgbClr val="0067A9"/>
                </a:solidFill>
                <a:latin typeface="Helvetica" panose="020B0604020202020204" pitchFamily="34" charset="0"/>
                <a:cs typeface="Helvetica" panose="020B0604020202020204" pitchFamily="34" charset="0"/>
              </a:defRPr>
            </a:lvl1pPr>
          </a:lstStyle>
          <a:p>
            <a:r>
              <a:rPr lang="en-US" dirty="0"/>
              <a:t>Click to edit Master title style</a:t>
            </a:r>
            <a:endParaRPr lang="en-GB" dirty="0"/>
          </a:p>
        </p:txBody>
      </p:sp>
      <p:sp>
        <p:nvSpPr>
          <p:cNvPr id="15" name="Rectangle 14">
            <a:extLst>
              <a:ext uri="{FF2B5EF4-FFF2-40B4-BE49-F238E27FC236}">
                <a16:creationId xmlns:a16="http://schemas.microsoft.com/office/drawing/2014/main" id="{E55B1318-5C36-4357-90F8-E7A4DCD75EDB}"/>
              </a:ext>
            </a:extLst>
          </p:cNvPr>
          <p:cNvSpPr/>
          <p:nvPr userDrawn="1"/>
        </p:nvSpPr>
        <p:spPr>
          <a:xfrm>
            <a:off x="-2" y="6594416"/>
            <a:ext cx="12192000" cy="266007"/>
          </a:xfrm>
          <a:prstGeom prst="rect">
            <a:avLst/>
          </a:prstGeom>
          <a:gradFill flip="none" rotWithShape="1">
            <a:gsLst>
              <a:gs pos="37000">
                <a:srgbClr val="0081BB"/>
              </a:gs>
              <a:gs pos="21000">
                <a:srgbClr val="0067A9"/>
              </a:gs>
              <a:gs pos="53000">
                <a:srgbClr val="00A7DB"/>
              </a:gs>
              <a:gs pos="69000">
                <a:srgbClr val="46B7E1"/>
              </a:gs>
              <a:gs pos="98230">
                <a:srgbClr val="77D1EC"/>
              </a:gs>
              <a:gs pos="84000">
                <a:srgbClr val="46B7E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200537259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8E7B-6EA2-4E60-B0DD-19EA07EFB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057C41-A8EF-4F60-856C-DEF62E0F61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E4DF37F-0BF1-454F-B03A-3EBC933470C6}"/>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D201391A-9F33-4ECA-80FC-021D1E35B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A897C-D4BE-4B74-A659-963CFD689A8A}"/>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303621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A704-1D89-4671-90A9-24E23FE83E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61720F-6C8C-473B-BEED-06AFA84E99E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93A70B6-ADC3-4DA0-A530-59DE23F7B0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125972-C93B-4965-8C08-06D218B954B4}"/>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6" name="Footer Placeholder 5">
            <a:extLst>
              <a:ext uri="{FF2B5EF4-FFF2-40B4-BE49-F238E27FC236}">
                <a16:creationId xmlns:a16="http://schemas.microsoft.com/office/drawing/2014/main" id="{18E2C9BC-4F71-4807-89E0-38ED135EA4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8B0C20-0B73-4EED-A6FD-CC796C15B432}"/>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293126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7AEE-AF53-4AE9-BD5A-CEC1FBBF87C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A6A370-A453-4780-9D2D-316629BC4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3C26B-7169-452D-AAC1-FB330812F5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54DB86-5928-4D93-966B-15124ED81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4EBE72-4CB9-436E-8860-517E9402C0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CEB70C-E9C1-4A36-9827-918C7AF10F35}"/>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8" name="Footer Placeholder 7">
            <a:extLst>
              <a:ext uri="{FF2B5EF4-FFF2-40B4-BE49-F238E27FC236}">
                <a16:creationId xmlns:a16="http://schemas.microsoft.com/office/drawing/2014/main" id="{6381545C-E0AE-4A13-AC52-896AAA9D33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DA84C2-6A4F-4A11-8669-6854682243FC}"/>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207768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742B-9BF5-445D-A2CA-7C0E33D0A9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D45018C-9DCA-46C1-A90F-07A6C29309E1}"/>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4" name="Footer Placeholder 3">
            <a:extLst>
              <a:ext uri="{FF2B5EF4-FFF2-40B4-BE49-F238E27FC236}">
                <a16:creationId xmlns:a16="http://schemas.microsoft.com/office/drawing/2014/main" id="{3B47CCBA-C5E0-400E-86D5-8286A406B4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099552-5168-4619-B6FD-984C98F27753}"/>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356906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10FDB-C3F5-4FD0-8725-5204E08C3F39}"/>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3" name="Footer Placeholder 2">
            <a:extLst>
              <a:ext uri="{FF2B5EF4-FFF2-40B4-BE49-F238E27FC236}">
                <a16:creationId xmlns:a16="http://schemas.microsoft.com/office/drawing/2014/main" id="{733715E0-9891-49F0-8F27-98A01F6CFAF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E84912-E975-459F-A0A9-96F2D6AD0B4A}"/>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179743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C27C-E3A4-4AE5-9ABC-6BB373F17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4596F4-1B56-4387-8E52-B08F5AD47B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A33413B-1952-4B5B-A9D8-24AE53475A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7130E9-8AB5-4E7B-BA43-102520C33C14}"/>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6" name="Footer Placeholder 5">
            <a:extLst>
              <a:ext uri="{FF2B5EF4-FFF2-40B4-BE49-F238E27FC236}">
                <a16:creationId xmlns:a16="http://schemas.microsoft.com/office/drawing/2014/main" id="{30D4B3BB-75E8-4A34-A4F1-5AF7494976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FF5436-F2F5-4E4C-9F3A-AB72886E5AD2}"/>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8433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EA27-7475-469A-803C-CBDB06814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099466-9480-426C-8DC3-CAB743BC29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D2AC61-2DF3-440D-B406-DE439B8E8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B65CAD-EDCD-4F82-B273-A5E4771D6F3A}"/>
              </a:ext>
            </a:extLst>
          </p:cNvPr>
          <p:cNvSpPr>
            <a:spLocks noGrp="1"/>
          </p:cNvSpPr>
          <p:nvPr>
            <p:ph type="dt" sz="half" idx="10"/>
          </p:nvPr>
        </p:nvSpPr>
        <p:spPr/>
        <p:txBody>
          <a:bodyPr/>
          <a:lstStyle/>
          <a:p>
            <a:fld id="{A01E695F-5248-444C-A7BF-8B9265E6BE56}" type="datetimeFigureOut">
              <a:rPr lang="en-GB" smtClean="0"/>
              <a:t>05/02/2026</a:t>
            </a:fld>
            <a:endParaRPr lang="en-GB"/>
          </a:p>
        </p:txBody>
      </p:sp>
      <p:sp>
        <p:nvSpPr>
          <p:cNvPr id="6" name="Footer Placeholder 5">
            <a:extLst>
              <a:ext uri="{FF2B5EF4-FFF2-40B4-BE49-F238E27FC236}">
                <a16:creationId xmlns:a16="http://schemas.microsoft.com/office/drawing/2014/main" id="{44EEF8A3-10E0-4952-8175-8BDB0E5E65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75BDB3-4739-4388-98C4-15BAA585CCE9}"/>
              </a:ext>
            </a:extLst>
          </p:cNvPr>
          <p:cNvSpPr>
            <a:spLocks noGrp="1"/>
          </p:cNvSpPr>
          <p:nvPr>
            <p:ph type="sldNum" sz="quarter" idx="12"/>
          </p:nvPr>
        </p:nvSpPr>
        <p:spPr/>
        <p:txBody>
          <a:bodyPr/>
          <a:lstStyle/>
          <a:p>
            <a:fld id="{C1FBAF9C-9278-4ADE-B9E9-FA0CBF5DA7F1}" type="slidenum">
              <a:rPr lang="en-GB" smtClean="0"/>
              <a:t>‹#›</a:t>
            </a:fld>
            <a:endParaRPr lang="en-GB"/>
          </a:p>
        </p:txBody>
      </p:sp>
    </p:spTree>
    <p:extLst>
      <p:ext uri="{BB962C8B-B14F-4D97-AF65-F5344CB8AC3E}">
        <p14:creationId xmlns:p14="http://schemas.microsoft.com/office/powerpoint/2010/main" val="299180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57B720-93C6-40E1-8798-5F32855FDC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6E72A-4807-4954-8480-7780823D4B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32EBF-2163-4153-884A-77750BF83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E695F-5248-444C-A7BF-8B9265E6BE56}" type="datetimeFigureOut">
              <a:rPr lang="en-GB" smtClean="0"/>
              <a:t>05/02/2026</a:t>
            </a:fld>
            <a:endParaRPr lang="en-GB"/>
          </a:p>
        </p:txBody>
      </p:sp>
      <p:sp>
        <p:nvSpPr>
          <p:cNvPr id="5" name="Footer Placeholder 4">
            <a:extLst>
              <a:ext uri="{FF2B5EF4-FFF2-40B4-BE49-F238E27FC236}">
                <a16:creationId xmlns:a16="http://schemas.microsoft.com/office/drawing/2014/main" id="{17218C18-3074-47E2-BD7F-1978AF693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25E375-4B3C-4F98-920C-A71E270333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BAF9C-9278-4ADE-B9E9-FA0CBF5DA7F1}" type="slidenum">
              <a:rPr lang="en-GB" smtClean="0"/>
              <a:t>‹#›</a:t>
            </a:fld>
            <a:endParaRPr lang="en-GB"/>
          </a:p>
        </p:txBody>
      </p:sp>
    </p:spTree>
    <p:extLst>
      <p:ext uri="{BB962C8B-B14F-4D97-AF65-F5344CB8AC3E}">
        <p14:creationId xmlns:p14="http://schemas.microsoft.com/office/powerpoint/2010/main" val="306871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194B-A3C2-4689-9E1E-B0A95E892BF1}"/>
              </a:ext>
            </a:extLst>
          </p:cNvPr>
          <p:cNvSpPr>
            <a:spLocks noGrp="1"/>
          </p:cNvSpPr>
          <p:nvPr>
            <p:ph type="ctrTitle"/>
          </p:nvPr>
        </p:nvSpPr>
        <p:spPr>
          <a:xfrm>
            <a:off x="1524000" y="1041400"/>
            <a:ext cx="9144000" cy="1993630"/>
          </a:xfrm>
        </p:spPr>
        <p:txBody>
          <a:bodyPr>
            <a:noAutofit/>
          </a:bodyPr>
          <a:lstStyle/>
          <a:p>
            <a:r>
              <a:rPr lang="en-GB" sz="3200" dirty="0">
                <a:latin typeface="Times New Roman" panose="02020603050405020304" pitchFamily="18" charset="0"/>
                <a:cs typeface="Times New Roman" panose="02020603050405020304" pitchFamily="18" charset="0"/>
              </a:rPr>
              <a:t>Lookalikes</a:t>
            </a:r>
            <a:br>
              <a:rPr lang="en-GB" sz="3200" dirty="0">
                <a:latin typeface="Times New Roman" panose="02020603050405020304" pitchFamily="18" charset="0"/>
                <a:cs typeface="Times New Roman" panose="02020603050405020304" pitchFamily="18" charset="0"/>
              </a:rPr>
            </a:br>
            <a:endParaRPr lang="en-GB" sz="3200" dirty="0"/>
          </a:p>
        </p:txBody>
      </p:sp>
      <p:sp>
        <p:nvSpPr>
          <p:cNvPr id="3" name="Subtitle 2">
            <a:extLst>
              <a:ext uri="{FF2B5EF4-FFF2-40B4-BE49-F238E27FC236}">
                <a16:creationId xmlns:a16="http://schemas.microsoft.com/office/drawing/2014/main" id="{900B33A0-7EB7-40EE-BA95-31E1EDD449D2}"/>
              </a:ext>
            </a:extLst>
          </p:cNvPr>
          <p:cNvSpPr>
            <a:spLocks noGrp="1"/>
          </p:cNvSpPr>
          <p:nvPr>
            <p:ph type="subTitle" idx="1"/>
          </p:nvPr>
        </p:nvSpPr>
        <p:spPr>
          <a:xfrm>
            <a:off x="1524000" y="3171218"/>
            <a:ext cx="9144000" cy="1186774"/>
          </a:xfrm>
        </p:spPr>
        <p:txBody>
          <a:bodyPr>
            <a:normAutofit/>
          </a:bodyPr>
          <a:lstStyle/>
          <a:p>
            <a:pPr>
              <a:lnSpc>
                <a:spcPct val="100000"/>
              </a:lnSpc>
              <a:spcBef>
                <a:spcPts val="0"/>
              </a:spcBef>
            </a:pPr>
            <a:r>
              <a:rPr lang="en-GB" sz="2000" dirty="0">
                <a:latin typeface="Times New Roman" panose="02020603050405020304" pitchFamily="18" charset="0"/>
                <a:cs typeface="Times New Roman" panose="02020603050405020304" pitchFamily="18" charset="0"/>
              </a:rPr>
              <a:t>Michael </a:t>
            </a:r>
            <a:r>
              <a:rPr lang="en-GB" sz="2000">
                <a:latin typeface="Times New Roman" panose="02020603050405020304" pitchFamily="18" charset="0"/>
                <a:cs typeface="Times New Roman" panose="02020603050405020304" pitchFamily="18" charset="0"/>
              </a:rPr>
              <a:t>Edenborough KC</a:t>
            </a:r>
            <a:endParaRPr lang="en-GB" sz="2000" dirty="0">
              <a:latin typeface="Times New Roman" panose="02020603050405020304" pitchFamily="18" charset="0"/>
              <a:cs typeface="Times New Roman" panose="02020603050405020304" pitchFamily="18" charset="0"/>
            </a:endParaRPr>
          </a:p>
          <a:p>
            <a:pPr>
              <a:lnSpc>
                <a:spcPct val="100000"/>
              </a:lnSpc>
              <a:spcBef>
                <a:spcPts val="0"/>
              </a:spcBef>
            </a:pPr>
            <a:r>
              <a:rPr lang="en-GB" sz="2000" dirty="0">
                <a:latin typeface="Times New Roman" panose="02020603050405020304" pitchFamily="18" charset="0"/>
                <a:cs typeface="Times New Roman" panose="02020603050405020304" pitchFamily="18" charset="0"/>
              </a:rPr>
              <a:t>HGF’s Brand &amp; Design Conference, London</a:t>
            </a:r>
          </a:p>
          <a:p>
            <a:pPr>
              <a:lnSpc>
                <a:spcPct val="100000"/>
              </a:lnSpc>
              <a:spcBef>
                <a:spcPts val="0"/>
              </a:spcBef>
            </a:pPr>
            <a:r>
              <a:rPr lang="en-GB" sz="2000" dirty="0">
                <a:latin typeface="Times New Roman" panose="02020603050405020304" pitchFamily="18" charset="0"/>
                <a:cs typeface="Times New Roman" panose="02020603050405020304" pitchFamily="18" charset="0"/>
              </a:rPr>
              <a:t>3</a:t>
            </a:r>
            <a:r>
              <a:rPr lang="en-GB" sz="2000" baseline="30000" dirty="0">
                <a:latin typeface="Times New Roman" panose="02020603050405020304" pitchFamily="18" charset="0"/>
                <a:cs typeface="Times New Roman" panose="02020603050405020304" pitchFamily="18" charset="0"/>
              </a:rPr>
              <a:t>rd</a:t>
            </a:r>
            <a:r>
              <a:rPr lang="en-GB" sz="2000" dirty="0">
                <a:latin typeface="Times New Roman" panose="02020603050405020304" pitchFamily="18" charset="0"/>
                <a:cs typeface="Times New Roman" panose="02020603050405020304" pitchFamily="18" charset="0"/>
              </a:rPr>
              <a:t> February 2026</a:t>
            </a:r>
          </a:p>
          <a:p>
            <a:pPr>
              <a:lnSpc>
                <a:spcPct val="100000"/>
              </a:lnSpc>
              <a:spcBef>
                <a:spcPts val="0"/>
              </a:spcBef>
            </a:pPr>
            <a:endParaRPr lang="en-GB" sz="20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663778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ogo of a car company&#10;&#10;AI-generated content may be incorrect.">
            <a:extLst>
              <a:ext uri="{FF2B5EF4-FFF2-40B4-BE49-F238E27FC236}">
                <a16:creationId xmlns:a16="http://schemas.microsoft.com/office/drawing/2014/main" id="{D89E0511-D2E1-B280-8CEB-44A145D5D71B}"/>
              </a:ext>
            </a:extLst>
          </p:cNvPr>
          <p:cNvPicPr>
            <a:picLocks noGrp="1" noChangeAspect="1"/>
          </p:cNvPicPr>
          <p:nvPr>
            <p:ph idx="1"/>
          </p:nvPr>
        </p:nvPicPr>
        <p:blipFill>
          <a:blip r:embed="rId2"/>
          <a:stretch>
            <a:fillRect/>
          </a:stretch>
        </p:blipFill>
        <p:spPr>
          <a:xfrm>
            <a:off x="4933788" y="2252161"/>
            <a:ext cx="2324424" cy="2991267"/>
          </a:xfrm>
          <a:prstGeom prst="rect">
            <a:avLst/>
          </a:prstGeom>
        </p:spPr>
      </p:pic>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normAutofit/>
          </a:bodyPr>
          <a:lstStyle/>
          <a:p>
            <a:r>
              <a:rPr lang="en-GB" sz="4000" dirty="0">
                <a:latin typeface="Times New Roman" panose="02020603050405020304" pitchFamily="18" charset="0"/>
                <a:cs typeface="Times New Roman" panose="02020603050405020304" pitchFamily="18" charset="0"/>
              </a:rPr>
              <a:t>actionable – or just homage / in-joke?</a:t>
            </a:r>
          </a:p>
        </p:txBody>
      </p:sp>
      <p:pic>
        <p:nvPicPr>
          <p:cNvPr id="7" name="Picture 6" descr="A black horse on a yellow shield&#10;&#10;AI-generated content may be incorrect.">
            <a:extLst>
              <a:ext uri="{FF2B5EF4-FFF2-40B4-BE49-F238E27FC236}">
                <a16:creationId xmlns:a16="http://schemas.microsoft.com/office/drawing/2014/main" id="{4E4A19FA-55C5-D16B-356B-77D21C717798}"/>
              </a:ext>
            </a:extLst>
          </p:cNvPr>
          <p:cNvPicPr>
            <a:picLocks noChangeAspect="1"/>
          </p:cNvPicPr>
          <p:nvPr/>
        </p:nvPicPr>
        <p:blipFill>
          <a:blip r:embed="rId3"/>
          <a:stretch>
            <a:fillRect/>
          </a:stretch>
        </p:blipFill>
        <p:spPr>
          <a:xfrm>
            <a:off x="1268890" y="2115963"/>
            <a:ext cx="2877958" cy="3263663"/>
          </a:xfrm>
          <a:prstGeom prst="rect">
            <a:avLst/>
          </a:prstGeom>
        </p:spPr>
      </p:pic>
      <p:sp>
        <p:nvSpPr>
          <p:cNvPr id="8" name="TextBox 7">
            <a:extLst>
              <a:ext uri="{FF2B5EF4-FFF2-40B4-BE49-F238E27FC236}">
                <a16:creationId xmlns:a16="http://schemas.microsoft.com/office/drawing/2014/main" id="{096283D0-63CD-02D5-532F-6C0FA6EF71C8}"/>
              </a:ext>
            </a:extLst>
          </p:cNvPr>
          <p:cNvSpPr txBox="1"/>
          <p:nvPr/>
        </p:nvSpPr>
        <p:spPr>
          <a:xfrm>
            <a:off x="1877417" y="5421268"/>
            <a:ext cx="1660904" cy="646331"/>
          </a:xfrm>
          <a:prstGeom prst="rect">
            <a:avLst/>
          </a:prstGeom>
          <a:noFill/>
        </p:spPr>
        <p:txBody>
          <a:bodyPr wrap="none" rtlCol="0">
            <a:spAutoFit/>
          </a:bodyPr>
          <a:lstStyle/>
          <a:p>
            <a:r>
              <a:rPr lang="en-GB" dirty="0"/>
              <a:t>with Italian flag</a:t>
            </a:r>
          </a:p>
          <a:p>
            <a:r>
              <a:rPr lang="en-GB" dirty="0"/>
              <a:t>Scuderia Ferrari</a:t>
            </a:r>
          </a:p>
        </p:txBody>
      </p:sp>
      <p:pic>
        <p:nvPicPr>
          <p:cNvPr id="10" name="Picture 9" descr="A close up of a logo&#10;&#10;AI-generated content may be incorrect.">
            <a:extLst>
              <a:ext uri="{FF2B5EF4-FFF2-40B4-BE49-F238E27FC236}">
                <a16:creationId xmlns:a16="http://schemas.microsoft.com/office/drawing/2014/main" id="{E860B6B6-B658-0460-5714-6B736B524D37}"/>
              </a:ext>
            </a:extLst>
          </p:cNvPr>
          <p:cNvPicPr>
            <a:picLocks noChangeAspect="1"/>
          </p:cNvPicPr>
          <p:nvPr/>
        </p:nvPicPr>
        <p:blipFill>
          <a:blip r:embed="rId4"/>
          <a:stretch>
            <a:fillRect/>
          </a:stretch>
        </p:blipFill>
        <p:spPr>
          <a:xfrm>
            <a:off x="8336427" y="2275117"/>
            <a:ext cx="2219814" cy="2945356"/>
          </a:xfrm>
          <a:prstGeom prst="rect">
            <a:avLst/>
          </a:prstGeom>
        </p:spPr>
      </p:pic>
      <p:sp>
        <p:nvSpPr>
          <p:cNvPr id="11" name="TextBox 10">
            <a:extLst>
              <a:ext uri="{FF2B5EF4-FFF2-40B4-BE49-F238E27FC236}">
                <a16:creationId xmlns:a16="http://schemas.microsoft.com/office/drawing/2014/main" id="{403B4ABE-1EEC-EE62-37EB-58146ECBFA61}"/>
              </a:ext>
            </a:extLst>
          </p:cNvPr>
          <p:cNvSpPr txBox="1"/>
          <p:nvPr/>
        </p:nvSpPr>
        <p:spPr>
          <a:xfrm>
            <a:off x="5186520" y="5559767"/>
            <a:ext cx="1818959" cy="369332"/>
          </a:xfrm>
          <a:prstGeom prst="rect">
            <a:avLst/>
          </a:prstGeom>
          <a:noFill/>
        </p:spPr>
        <p:txBody>
          <a:bodyPr wrap="none" rtlCol="0">
            <a:spAutoFit/>
          </a:bodyPr>
          <a:lstStyle/>
          <a:p>
            <a:r>
              <a:rPr lang="en-GB" dirty="0"/>
              <a:t>with Swedish flag</a:t>
            </a:r>
          </a:p>
        </p:txBody>
      </p:sp>
      <p:sp>
        <p:nvSpPr>
          <p:cNvPr id="12" name="TextBox 11">
            <a:extLst>
              <a:ext uri="{FF2B5EF4-FFF2-40B4-BE49-F238E27FC236}">
                <a16:creationId xmlns:a16="http://schemas.microsoft.com/office/drawing/2014/main" id="{BD860238-2479-903F-2241-7DBEBB7DC896}"/>
              </a:ext>
            </a:extLst>
          </p:cNvPr>
          <p:cNvSpPr txBox="1"/>
          <p:nvPr/>
        </p:nvSpPr>
        <p:spPr>
          <a:xfrm>
            <a:off x="8141938" y="5421268"/>
            <a:ext cx="2608791" cy="646331"/>
          </a:xfrm>
          <a:prstGeom prst="rect">
            <a:avLst/>
          </a:prstGeom>
          <a:noFill/>
        </p:spPr>
        <p:txBody>
          <a:bodyPr wrap="none" rtlCol="0">
            <a:spAutoFit/>
          </a:bodyPr>
          <a:lstStyle/>
          <a:p>
            <a:r>
              <a:rPr lang="en-GB" dirty="0"/>
              <a:t>FH16 – Forward control</a:t>
            </a:r>
          </a:p>
          <a:p>
            <a:r>
              <a:rPr lang="en-GB" dirty="0"/>
              <a:t>High entry, 16 litre engine</a:t>
            </a:r>
          </a:p>
        </p:txBody>
      </p:sp>
    </p:spTree>
    <p:extLst>
      <p:ext uri="{BB962C8B-B14F-4D97-AF65-F5344CB8AC3E}">
        <p14:creationId xmlns:p14="http://schemas.microsoft.com/office/powerpoint/2010/main" val="237315657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446F3-0E6F-DB9A-FC3D-2958FE16B95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D96060-FFD2-BACF-6BB2-184E2129C533}"/>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 little or no deception as consumers aware of lookalikes (</a:t>
            </a:r>
            <a:r>
              <a:rPr lang="en-GB" i="1" dirty="0">
                <a:latin typeface="Times New Roman" panose="02020603050405020304" pitchFamily="18" charset="0"/>
                <a:cs typeface="Times New Roman" panose="02020603050405020304" pitchFamily="18" charset="0"/>
              </a:rPr>
              <a:t>vs</a:t>
            </a:r>
            <a:r>
              <a:rPr lang="en-GB" dirty="0">
                <a:latin typeface="Times New Roman" panose="02020603050405020304" pitchFamily="18" charset="0"/>
                <a:cs typeface="Times New Roman" panose="02020603050405020304" pitchFamily="18" charset="0"/>
              </a:rPr>
              <a:t> Jif Lemon), and often seek them </a:t>
            </a:r>
            <a:r>
              <a:rPr lang="en-GB">
                <a:latin typeface="Times New Roman" panose="02020603050405020304" pitchFamily="18" charset="0"/>
                <a:cs typeface="Times New Roman" panose="02020603050405020304" pitchFamily="18" charset="0"/>
              </a:rPr>
              <a:t>out deliberately</a:t>
            </a: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little or no confusion as common elements generic</a:t>
            </a:r>
          </a:p>
          <a:p>
            <a:pPr lvl="1"/>
            <a:r>
              <a:rPr lang="en-GB" dirty="0">
                <a:latin typeface="Times New Roman" panose="02020603050405020304" pitchFamily="18" charset="0"/>
                <a:cs typeface="Times New Roman" panose="02020603050405020304" pitchFamily="18" charset="0"/>
              </a:rPr>
              <a:t> commonality of generic or descriptive elements</a:t>
            </a:r>
          </a:p>
          <a:p>
            <a:r>
              <a:rPr lang="en-GB" dirty="0">
                <a:latin typeface="Times New Roman" panose="02020603050405020304" pitchFamily="18" charset="0"/>
                <a:cs typeface="Times New Roman" panose="02020603050405020304" pitchFamily="18" charset="0"/>
              </a:rPr>
              <a:t> unfair advantage shown by sales of goods</a:t>
            </a:r>
          </a:p>
          <a:p>
            <a:pPr lvl="1"/>
            <a:r>
              <a:rPr lang="en-GB" dirty="0">
                <a:latin typeface="Times New Roman" panose="02020603050405020304" pitchFamily="18" charset="0"/>
                <a:cs typeface="Times New Roman" panose="02020603050405020304" pitchFamily="18" charset="0"/>
              </a:rPr>
              <a:t> commonality of non-reputed elements</a:t>
            </a:r>
          </a:p>
          <a:p>
            <a:r>
              <a:rPr lang="en-GB" dirty="0">
                <a:latin typeface="Times New Roman" panose="02020603050405020304" pitchFamily="18" charset="0"/>
                <a:cs typeface="Times New Roman" panose="02020603050405020304" pitchFamily="18" charset="0"/>
              </a:rPr>
              <a:t> copying of substantial part / similar overall impression</a:t>
            </a:r>
          </a:p>
          <a:p>
            <a:pPr lvl="1"/>
            <a:r>
              <a:rPr lang="en-GB" dirty="0">
                <a:latin typeface="Times New Roman" panose="02020603050405020304" pitchFamily="18" charset="0"/>
                <a:cs typeface="Times New Roman" panose="02020603050405020304" pitchFamily="18" charset="0"/>
              </a:rPr>
              <a:t> copying of non-original elements</a:t>
            </a:r>
          </a:p>
        </p:txBody>
      </p:sp>
      <p:sp>
        <p:nvSpPr>
          <p:cNvPr id="3" name="Title 2">
            <a:extLst>
              <a:ext uri="{FF2B5EF4-FFF2-40B4-BE49-F238E27FC236}">
                <a16:creationId xmlns:a16="http://schemas.microsoft.com/office/drawing/2014/main" id="{56F5FEBE-B7FD-863E-B0D5-79BE0A2BF352}"/>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some tentative conclusions</a:t>
            </a:r>
          </a:p>
        </p:txBody>
      </p:sp>
    </p:spTree>
    <p:extLst>
      <p:ext uri="{BB962C8B-B14F-4D97-AF65-F5344CB8AC3E}">
        <p14:creationId xmlns:p14="http://schemas.microsoft.com/office/powerpoint/2010/main" val="262194926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3986F18-3947-D153-7F04-3137A26EAAF7}"/>
              </a:ext>
            </a:extLst>
          </p:cNvPr>
          <p:cNvSpPr>
            <a:spLocks noGrp="1" noChangeArrowheads="1"/>
          </p:cNvSpPr>
          <p:nvPr>
            <p:ph type="title"/>
          </p:nvPr>
        </p:nvSpPr>
        <p:spPr/>
        <p:txBody>
          <a:bodyPr/>
          <a:lstStyle/>
          <a:p>
            <a:r>
              <a:rPr lang="en-GB" altLang="en-US" dirty="0">
                <a:latin typeface="Times New Roman" panose="02020603050405020304" pitchFamily="18" charset="0"/>
              </a:rPr>
              <a:t>IP practitioners at Serle Court</a:t>
            </a:r>
            <a:endParaRPr lang="en-GB" altLang="en-US" dirty="0"/>
          </a:p>
        </p:txBody>
      </p:sp>
      <p:sp>
        <p:nvSpPr>
          <p:cNvPr id="17411" name="Content Placeholder 2">
            <a:extLst>
              <a:ext uri="{FF2B5EF4-FFF2-40B4-BE49-F238E27FC236}">
                <a16:creationId xmlns:a16="http://schemas.microsoft.com/office/drawing/2014/main" id="{24A4DB99-0B7C-1E3A-0FAE-FA9E6B6F5C36}"/>
              </a:ext>
            </a:extLst>
          </p:cNvPr>
          <p:cNvSpPr>
            <a:spLocks noGrp="1" noChangeArrowheads="1"/>
          </p:cNvSpPr>
          <p:nvPr>
            <p:ph idx="1"/>
          </p:nvPr>
        </p:nvSpPr>
        <p:spPr>
          <a:xfrm>
            <a:off x="2020889" y="2524125"/>
            <a:ext cx="8148637" cy="3263900"/>
          </a:xfrm>
        </p:spPr>
        <p:txBody>
          <a:bodyPr>
            <a:normAutofit fontScale="92500" lnSpcReduction="20000"/>
          </a:bodyPr>
          <a:lstStyle/>
          <a:p>
            <a:pPr>
              <a:lnSpc>
                <a:spcPct val="80000"/>
              </a:lnSpc>
              <a:buFont typeface="Wingdings" panose="05000000000000000000" pitchFamily="2" charset="2"/>
              <a:buNone/>
              <a:defRPr/>
            </a:pPr>
            <a:r>
              <a:rPr lang="en-GB" altLang="en-US" sz="1800" dirty="0"/>
              <a:t>								</a:t>
            </a:r>
          </a:p>
          <a:p>
            <a:pPr>
              <a:lnSpc>
                <a:spcPct val="80000"/>
              </a:lnSpc>
              <a:buFont typeface="Wingdings" panose="05000000000000000000" pitchFamily="2" charset="2"/>
              <a:buNone/>
              <a:defRPr/>
            </a:pPr>
            <a:r>
              <a:rPr lang="en-GB" altLang="en-US" sz="1800" dirty="0"/>
              <a:t>	</a:t>
            </a:r>
          </a:p>
          <a:p>
            <a:pPr>
              <a:lnSpc>
                <a:spcPct val="80000"/>
              </a:lnSpc>
              <a:buFont typeface="Wingdings" panose="05000000000000000000" pitchFamily="2" charset="2"/>
              <a:buNone/>
              <a:defRPr/>
            </a:pPr>
            <a:endParaRPr lang="en-GB" altLang="en-US" sz="1800" dirty="0"/>
          </a:p>
          <a:p>
            <a:pPr>
              <a:lnSpc>
                <a:spcPct val="80000"/>
              </a:lnSpc>
              <a:buNone/>
              <a:defRPr/>
            </a:pPr>
            <a:r>
              <a:rPr lang="en-GB" altLang="en-US" sz="1000" dirty="0"/>
              <a:t>	          Thomas Elias (2008)                      Adrian de Froment (2013)               Stephanie Wickenden (2014)           John Eldridge (2019)</a:t>
            </a:r>
          </a:p>
          <a:p>
            <a:pPr>
              <a:lnSpc>
                <a:spcPct val="80000"/>
              </a:lnSpc>
              <a:buFont typeface="Wingdings" panose="05000000000000000000" pitchFamily="2" charset="2"/>
              <a:buNone/>
              <a:defRPr/>
            </a:pPr>
            <a:r>
              <a:rPr lang="en-GB" altLang="en-US" sz="1000" dirty="0"/>
              <a:t>		 </a:t>
            </a:r>
          </a:p>
          <a:p>
            <a:pPr>
              <a:lnSpc>
                <a:spcPct val="80000"/>
              </a:lnSpc>
              <a:buFont typeface="Wingdings" panose="05000000000000000000" pitchFamily="2" charset="2"/>
              <a:buNone/>
              <a:defRPr/>
            </a:pPr>
            <a:r>
              <a:rPr lang="en-GB" altLang="en-US" sz="1800" dirty="0"/>
              <a:t>							</a:t>
            </a:r>
          </a:p>
          <a:p>
            <a:pPr>
              <a:lnSpc>
                <a:spcPct val="80000"/>
              </a:lnSpc>
              <a:buFont typeface="Wingdings" panose="05000000000000000000" pitchFamily="2" charset="2"/>
              <a:buNone/>
              <a:defRPr/>
            </a:pPr>
            <a:endParaRPr lang="en-GB" altLang="en-US" sz="1800" dirty="0"/>
          </a:p>
          <a:p>
            <a:pPr>
              <a:lnSpc>
                <a:spcPct val="80000"/>
              </a:lnSpc>
              <a:buFont typeface="Wingdings" panose="05000000000000000000" pitchFamily="2" charset="2"/>
              <a:buNone/>
              <a:defRPr/>
            </a:pPr>
            <a:endParaRPr lang="en-GB" altLang="en-US" sz="1800" dirty="0"/>
          </a:p>
          <a:p>
            <a:pPr>
              <a:lnSpc>
                <a:spcPct val="80000"/>
              </a:lnSpc>
              <a:buFont typeface="Wingdings" panose="05000000000000000000" pitchFamily="2" charset="2"/>
              <a:buNone/>
              <a:defRPr/>
            </a:pPr>
            <a:endParaRPr lang="en-GB" altLang="en-US" sz="1800" dirty="0"/>
          </a:p>
          <a:p>
            <a:pPr>
              <a:lnSpc>
                <a:spcPct val="80000"/>
              </a:lnSpc>
              <a:buFont typeface="Wingdings" panose="05000000000000000000" pitchFamily="2" charset="2"/>
              <a:buNone/>
              <a:defRPr/>
            </a:pPr>
            <a:endParaRPr lang="en-GB" altLang="en-US" sz="1050" dirty="0"/>
          </a:p>
          <a:p>
            <a:pPr>
              <a:lnSpc>
                <a:spcPct val="80000"/>
              </a:lnSpc>
              <a:buFont typeface="Wingdings" panose="05000000000000000000" pitchFamily="2" charset="2"/>
              <a:buNone/>
              <a:defRPr/>
            </a:pPr>
            <a:r>
              <a:rPr lang="en-GB" altLang="en-US" sz="1050" dirty="0"/>
              <a:t>	     </a:t>
            </a:r>
          </a:p>
          <a:p>
            <a:pPr>
              <a:lnSpc>
                <a:spcPct val="80000"/>
              </a:lnSpc>
              <a:buFont typeface="Wingdings" panose="05000000000000000000" pitchFamily="2" charset="2"/>
              <a:buNone/>
              <a:defRPr/>
            </a:pPr>
            <a:r>
              <a:rPr lang="en-GB" altLang="en-US" sz="1050" dirty="0"/>
              <a:t>	        Niamh Herrett (2021)                 Stefano </a:t>
            </a:r>
            <a:r>
              <a:rPr lang="en-GB" altLang="en-US" sz="1050" dirty="0" err="1"/>
              <a:t>Braschi</a:t>
            </a:r>
            <a:r>
              <a:rPr lang="en-GB" altLang="en-US" sz="1050" dirty="0"/>
              <a:t> (2021)              Anneliese Mondschein (2021)     Ryan Tang (2022)</a:t>
            </a:r>
          </a:p>
        </p:txBody>
      </p:sp>
      <p:pic>
        <p:nvPicPr>
          <p:cNvPr id="29700" name="Picture 2">
            <a:extLst>
              <a:ext uri="{FF2B5EF4-FFF2-40B4-BE49-F238E27FC236}">
                <a16:creationId xmlns:a16="http://schemas.microsoft.com/office/drawing/2014/main" id="{F2B149BC-DA2D-8E70-7066-FFE8A466F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883" y="1715539"/>
            <a:ext cx="15494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a:extLst>
              <a:ext uri="{FF2B5EF4-FFF2-40B4-BE49-F238E27FC236}">
                <a16:creationId xmlns:a16="http://schemas.microsoft.com/office/drawing/2014/main" id="{62315111-0883-8CB3-F79A-494C5CA6F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815" y="1790700"/>
            <a:ext cx="1512888"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4">
            <a:extLst>
              <a:ext uri="{FF2B5EF4-FFF2-40B4-BE49-F238E27FC236}">
                <a16:creationId xmlns:a16="http://schemas.microsoft.com/office/drawing/2014/main" id="{915CDCCF-3E3A-21A7-FF10-5714D81AD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158" y="1790700"/>
            <a:ext cx="1549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a:extLst>
              <a:ext uri="{FF2B5EF4-FFF2-40B4-BE49-F238E27FC236}">
                <a16:creationId xmlns:a16="http://schemas.microsoft.com/office/drawing/2014/main" id="{18AF35D1-67DD-B4EB-165A-5B091897E7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391" y="1757362"/>
            <a:ext cx="1549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4">
            <a:extLst>
              <a:ext uri="{FF2B5EF4-FFF2-40B4-BE49-F238E27FC236}">
                <a16:creationId xmlns:a16="http://schemas.microsoft.com/office/drawing/2014/main" id="{511907C5-B651-DA4E-0BAB-B124688C0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6068"/>
          <a:stretch>
            <a:fillRect/>
          </a:stretch>
        </p:blipFill>
        <p:spPr bwMode="auto">
          <a:xfrm>
            <a:off x="2398520" y="3721274"/>
            <a:ext cx="1590675"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6">
            <a:extLst>
              <a:ext uri="{FF2B5EF4-FFF2-40B4-BE49-F238E27FC236}">
                <a16:creationId xmlns:a16="http://schemas.microsoft.com/office/drawing/2014/main" id="{776720A2-133F-D816-B62E-3350F84E9A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6068"/>
          <a:stretch>
            <a:fillRect/>
          </a:stretch>
        </p:blipFill>
        <p:spPr bwMode="auto">
          <a:xfrm>
            <a:off x="4179385" y="3675612"/>
            <a:ext cx="1649412"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
            <a:extLst>
              <a:ext uri="{FF2B5EF4-FFF2-40B4-BE49-F238E27FC236}">
                <a16:creationId xmlns:a16="http://schemas.microsoft.com/office/drawing/2014/main" id="{96274F48-964A-6682-8504-01ADCBCA60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4033" y="3649837"/>
            <a:ext cx="15716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8">
            <a:extLst>
              <a:ext uri="{FF2B5EF4-FFF2-40B4-BE49-F238E27FC236}">
                <a16:creationId xmlns:a16="http://schemas.microsoft.com/office/drawing/2014/main" id="{D848126A-D916-02ED-C0DB-DACFFC1422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55658" y="3627438"/>
            <a:ext cx="15716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AE33BEF-A691-85A9-02F5-4CC758D85682}"/>
              </a:ext>
            </a:extLst>
          </p:cNvPr>
          <p:cNvSpPr>
            <a:spLocks noGrp="1" noChangeArrowheads="1"/>
          </p:cNvSpPr>
          <p:nvPr>
            <p:ph type="title"/>
          </p:nvPr>
        </p:nvSpPr>
        <p:spPr/>
        <p:txBody>
          <a:bodyPr/>
          <a:lstStyle/>
          <a:p>
            <a:r>
              <a:rPr lang="en-GB" altLang="en-US">
                <a:latin typeface="Times New Roman" panose="02020603050405020304" pitchFamily="18" charset="0"/>
              </a:rPr>
              <a:t>Michael Edenborough KC</a:t>
            </a:r>
            <a:endParaRPr lang="en-GB" altLang="en-US"/>
          </a:p>
        </p:txBody>
      </p:sp>
      <p:sp>
        <p:nvSpPr>
          <p:cNvPr id="18435" name="Content Placeholder 2">
            <a:extLst>
              <a:ext uri="{FF2B5EF4-FFF2-40B4-BE49-F238E27FC236}">
                <a16:creationId xmlns:a16="http://schemas.microsoft.com/office/drawing/2014/main" id="{F8067C1F-CAA2-C241-F07A-B5574071005D}"/>
              </a:ext>
            </a:extLst>
          </p:cNvPr>
          <p:cNvSpPr>
            <a:spLocks noGrp="1" noChangeArrowheads="1"/>
          </p:cNvSpPr>
          <p:nvPr>
            <p:ph idx="1"/>
          </p:nvPr>
        </p:nvSpPr>
        <p:spPr/>
        <p:txBody>
          <a:bodyPr>
            <a:normAutofit lnSpcReduction="10000"/>
          </a:bodyPr>
          <a:lstStyle/>
          <a:p>
            <a:pPr algn="just">
              <a:lnSpc>
                <a:spcPct val="80000"/>
              </a:lnSpc>
              <a:defRPr/>
            </a:pPr>
            <a:r>
              <a:rPr lang="en-GB" altLang="en-US" sz="2400" b="1" dirty="0">
                <a:latin typeface="Times New Roman" panose="02020603050405020304" pitchFamily="18" charset="0"/>
              </a:rPr>
              <a:t> contact details:</a:t>
            </a:r>
          </a:p>
          <a:p>
            <a:pPr lvl="1" algn="just">
              <a:lnSpc>
                <a:spcPct val="80000"/>
              </a:lnSpc>
              <a:defRPr/>
            </a:pPr>
            <a:r>
              <a:rPr lang="en-GB" altLang="en-US" b="1" dirty="0">
                <a:latin typeface="Times New Roman" panose="02020603050405020304" pitchFamily="18" charset="0"/>
              </a:rPr>
              <a:t> Serle Court, 6 New Square, Lincoln’s Inn, WC2A 3QS, UK</a:t>
            </a:r>
          </a:p>
          <a:p>
            <a:pPr lvl="1" algn="just">
              <a:lnSpc>
                <a:spcPct val="80000"/>
              </a:lnSpc>
              <a:defRPr/>
            </a:pPr>
            <a:r>
              <a:rPr lang="en-GB" altLang="en-US" b="1" dirty="0">
                <a:latin typeface="Times New Roman" panose="02020603050405020304" pitchFamily="18" charset="0"/>
              </a:rPr>
              <a:t> (t) + 44 (0)20 7242 6105</a:t>
            </a:r>
          </a:p>
          <a:p>
            <a:pPr lvl="1" algn="just">
              <a:lnSpc>
                <a:spcPct val="80000"/>
              </a:lnSpc>
              <a:defRPr/>
            </a:pPr>
            <a:r>
              <a:rPr lang="en-GB" altLang="en-US" b="1" dirty="0">
                <a:latin typeface="Times New Roman" panose="02020603050405020304" pitchFamily="18" charset="0"/>
              </a:rPr>
              <a:t> (e) MEdenborough@SerleCourt.co.uk</a:t>
            </a:r>
          </a:p>
          <a:p>
            <a:pPr algn="just">
              <a:lnSpc>
                <a:spcPct val="80000"/>
              </a:lnSpc>
              <a:defRPr/>
            </a:pPr>
            <a:endParaRPr lang="en-US" altLang="en-US" sz="2400" b="1" dirty="0">
              <a:latin typeface="Times New Roman" panose="02020603050405020304" pitchFamily="18" charset="0"/>
            </a:endParaRPr>
          </a:p>
          <a:p>
            <a:pPr algn="just">
              <a:lnSpc>
                <a:spcPct val="80000"/>
              </a:lnSpc>
              <a:defRPr/>
            </a:pPr>
            <a:r>
              <a:rPr lang="en-US" altLang="en-US" sz="2400" b="1">
                <a:latin typeface="Times New Roman" panose="02020603050405020304" pitchFamily="18" charset="0"/>
              </a:rPr>
              <a:t> all </a:t>
            </a:r>
            <a:r>
              <a:rPr lang="en-US" altLang="en-US" sz="2400" b="1" dirty="0">
                <a:latin typeface="Times New Roman" panose="02020603050405020304" pitchFamily="18" charset="0"/>
              </a:rPr>
              <a:t>areas of intellectual property law and practice, in particular: trade marks / geographical indications and passing-off; copyright / moral rights and designs; and, patents and confidential information</a:t>
            </a:r>
          </a:p>
          <a:p>
            <a:pPr algn="just">
              <a:lnSpc>
                <a:spcPct val="80000"/>
              </a:lnSpc>
              <a:defRPr/>
            </a:pPr>
            <a:endParaRPr lang="en-GB" sz="24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80000"/>
              </a:lnSpc>
              <a:defRPr/>
            </a:pP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author of </a:t>
            </a:r>
            <a:r>
              <a:rPr lang="en-GB" sz="2400" b="1" i="1" dirty="0">
                <a:latin typeface="Times New Roman" panose="02020603050405020304" pitchFamily="18" charset="0"/>
                <a:ea typeface="Times New Roman" panose="02020603050405020304" pitchFamily="18" charset="0"/>
                <a:cs typeface="Times New Roman" panose="02020603050405020304" pitchFamily="18" charset="0"/>
              </a:rPr>
              <a:t>Contentious Trade Mark Registry Proceedings </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(2</a:t>
            </a:r>
            <a:r>
              <a:rPr lang="en-GB" sz="2400" b="1" baseline="30000" dirty="0">
                <a:latin typeface="Times New Roman" panose="02020603050405020304" pitchFamily="18" charset="0"/>
                <a:ea typeface="Times New Roman" panose="02020603050405020304" pitchFamily="18" charset="0"/>
                <a:cs typeface="Times New Roman" panose="02020603050405020304" pitchFamily="18" charset="0"/>
              </a:rPr>
              <a:t>nd</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 edition, along with Thomas Elias, Adrian de Froment and Stephanie Wickenden as contributors, and Niamh Herrett as index compiler – about 330,000 words resulting in lvii + 696 pages, October 2023, published by </a:t>
            </a:r>
            <a:r>
              <a:rPr lang="en-GB" sz="2400" b="1" i="1" dirty="0">
                <a:latin typeface="Times New Roman" panose="02020603050405020304" pitchFamily="18" charset="0"/>
                <a:ea typeface="Times New Roman" panose="02020603050405020304" pitchFamily="18" charset="0"/>
                <a:cs typeface="Times New Roman" panose="02020603050405020304" pitchFamily="18" charset="0"/>
              </a:rPr>
              <a:t>CITMA</a:t>
            </a:r>
            <a:r>
              <a:rPr lang="en-GB" sz="2400" b="1" dirty="0">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80000"/>
              </a:lnSpc>
              <a:defRPr/>
            </a:pPr>
            <a:endParaRPr lang="en-GB" sz="16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80000"/>
              </a:lnSpc>
              <a:defRPr/>
            </a:pPr>
            <a:endParaRPr lang="en-US" altLang="en-US" sz="1650" b="1" dirty="0">
              <a:latin typeface="Times New Roman" panose="02020603050405020304" pitchFamily="18" charset="0"/>
            </a:endParaRPr>
          </a:p>
          <a:p>
            <a:pPr algn="just">
              <a:lnSpc>
                <a:spcPct val="80000"/>
              </a:lnSpc>
              <a:defRPr/>
            </a:pPr>
            <a:endParaRPr lang="en-US" altLang="en-US" sz="1350" b="1" dirty="0">
              <a:latin typeface="Times New Roman" panose="02020603050405020304" pitchFamily="18" charset="0"/>
            </a:endParaRPr>
          </a:p>
          <a:p>
            <a:pPr algn="just">
              <a:lnSpc>
                <a:spcPct val="80000"/>
              </a:lnSpc>
              <a:defRPr/>
            </a:pPr>
            <a:endParaRPr lang="en-US" altLang="en-US" sz="1350" b="1" dirty="0">
              <a:latin typeface="Times New Roman" panose="02020603050405020304" pitchFamily="18" charset="0"/>
            </a:endParaRPr>
          </a:p>
          <a:p>
            <a:pPr>
              <a:defRPr/>
            </a:pPr>
            <a:endParaRPr lang="en-GB" altLang="en-US" dirty="0"/>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a:xfrm>
            <a:off x="838200" y="365125"/>
            <a:ext cx="10515600" cy="1325563"/>
          </a:xfrm>
        </p:spPr>
        <p:txBody>
          <a:bodyPr anchor="ctr">
            <a:normAutofit/>
          </a:bodyPr>
          <a:lstStyle/>
          <a:p>
            <a:r>
              <a:rPr lang="en-GB" b="1" dirty="0">
                <a:solidFill>
                  <a:srgbClr val="0067A9"/>
                </a:solidFill>
                <a:latin typeface="Times New Roman" panose="02020603050405020304" pitchFamily="18" charset="0"/>
                <a:cs typeface="Times New Roman" panose="02020603050405020304" pitchFamily="18" charset="0"/>
              </a:rPr>
              <a:t>the problem – (un)fair competition</a:t>
            </a:r>
          </a:p>
        </p:txBody>
      </p:sp>
      <p:pic>
        <p:nvPicPr>
          <p:cNvPr id="1026" name="Picture 2" descr="No alternative text description for this image">
            <a:extLst>
              <a:ext uri="{FF2B5EF4-FFF2-40B4-BE49-F238E27FC236}">
                <a16:creationId xmlns:a16="http://schemas.microsoft.com/office/drawing/2014/main" id="{8E61B25E-E211-7889-34B0-725C0B06CA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1850930"/>
            <a:ext cx="5181600" cy="4300728"/>
          </a:xfrm>
          <a:prstGeom prst="rect">
            <a:avLst/>
          </a:prstGeom>
          <a:solidFill>
            <a:srgbClr val="FFFFFF"/>
          </a:solidFill>
        </p:spPr>
      </p:pic>
      <p:sp>
        <p:nvSpPr>
          <p:cNvPr id="2" name="Content Placeholder 1">
            <a:extLst>
              <a:ext uri="{FF2B5EF4-FFF2-40B4-BE49-F238E27FC236}">
                <a16:creationId xmlns:a16="http://schemas.microsoft.com/office/drawing/2014/main" id="{8DF41B66-61F5-42BD-BD2C-70E009DC22AD}"/>
              </a:ext>
            </a:extLst>
          </p:cNvPr>
          <p:cNvSpPr>
            <a:spLocks noGrp="1"/>
          </p:cNvSpPr>
          <p:nvPr>
            <p:ph sz="half" idx="2"/>
          </p:nvPr>
        </p:nvSpPr>
        <p:spPr>
          <a:xfrm>
            <a:off x="6403206" y="2454852"/>
            <a:ext cx="5181600" cy="3092884"/>
          </a:xfrm>
        </p:spPr>
        <p:txBody>
          <a:bodyPr>
            <a:normAutofit/>
          </a:bodyPr>
          <a:lstStyle/>
          <a:p>
            <a:pPr marL="0" indent="0">
              <a:buNone/>
            </a:pPr>
            <a:r>
              <a:rPr lang="en-GB" sz="2400" dirty="0">
                <a:solidFill>
                  <a:srgbClr val="0067A9"/>
                </a:solidFill>
                <a:latin typeface="Times New Roman" panose="02020603050405020304" pitchFamily="18" charset="0"/>
                <a:cs typeface="Times New Roman" panose="02020603050405020304" pitchFamily="18" charset="0"/>
              </a:rPr>
              <a:t>Geoff Steward of </a:t>
            </a:r>
            <a:r>
              <a:rPr lang="en-GB" sz="2400" dirty="0" err="1">
                <a:solidFill>
                  <a:srgbClr val="0067A9"/>
                </a:solidFill>
                <a:latin typeface="Times New Roman" panose="02020603050405020304" pitchFamily="18" charset="0"/>
                <a:cs typeface="Times New Roman" panose="02020603050405020304" pitchFamily="18" charset="0"/>
              </a:rPr>
              <a:t>Addleshaw</a:t>
            </a:r>
            <a:r>
              <a:rPr lang="en-GB" sz="2400" dirty="0">
                <a:solidFill>
                  <a:srgbClr val="0067A9"/>
                </a:solidFill>
                <a:latin typeface="Times New Roman" panose="02020603050405020304" pitchFamily="18" charset="0"/>
                <a:cs typeface="Times New Roman" panose="02020603050405020304" pitchFamily="18" charset="0"/>
              </a:rPr>
              <a:t> Goddard</a:t>
            </a:r>
          </a:p>
          <a:p>
            <a:pPr marL="0" indent="0">
              <a:buNone/>
            </a:pPr>
            <a:r>
              <a:rPr lang="en-GB" sz="2400" dirty="0">
                <a:solidFill>
                  <a:srgbClr val="0067A9"/>
                </a:solidFill>
                <a:latin typeface="Times New Roman" panose="02020603050405020304" pitchFamily="18" charset="0"/>
                <a:cs typeface="Times New Roman" panose="02020603050405020304" pitchFamily="18" charset="0"/>
              </a:rPr>
              <a:t>December 2025 LinkedIn post</a:t>
            </a:r>
          </a:p>
          <a:p>
            <a:pPr marL="0" indent="0">
              <a:buNone/>
            </a:pPr>
            <a:r>
              <a:rPr lang="en-GB" sz="2400" dirty="0">
                <a:solidFill>
                  <a:srgbClr val="0067A9"/>
                </a:solidFill>
                <a:latin typeface="Times New Roman" panose="02020603050405020304" pitchFamily="18" charset="0"/>
                <a:cs typeface="Times New Roman" panose="02020603050405020304" pitchFamily="18" charset="0"/>
              </a:rPr>
              <a:t>EU IPO Observatory’s proposed study on “lookalikes”</a:t>
            </a:r>
          </a:p>
          <a:p>
            <a:pPr marL="0" indent="0">
              <a:buNone/>
            </a:pPr>
            <a:r>
              <a:rPr lang="en-GB" sz="2400" dirty="0">
                <a:solidFill>
                  <a:srgbClr val="0067A9"/>
                </a:solidFill>
                <a:latin typeface="Times New Roman" panose="02020603050405020304" pitchFamily="18" charset="0"/>
                <a:cs typeface="Times New Roman" panose="02020603050405020304" pitchFamily="18" charset="0"/>
              </a:rPr>
              <a:t>GS commentary: “parasitic copying” / “negative impact”</a:t>
            </a:r>
          </a:p>
          <a:p>
            <a:pPr marL="0" indent="0">
              <a:buNone/>
            </a:pPr>
            <a:r>
              <a:rPr lang="en-GB" sz="2400" i="1" dirty="0">
                <a:solidFill>
                  <a:srgbClr val="0067A9"/>
                </a:solidFill>
                <a:latin typeface="Times New Roman" panose="02020603050405020304" pitchFamily="18" charset="0"/>
                <a:cs typeface="Times New Roman" panose="02020603050405020304" pitchFamily="18" charset="0"/>
              </a:rPr>
              <a:t>vs</a:t>
            </a:r>
            <a:r>
              <a:rPr lang="en-GB" sz="2400" dirty="0">
                <a:solidFill>
                  <a:srgbClr val="0067A9"/>
                </a:solidFill>
                <a:latin typeface="Times New Roman" panose="02020603050405020304" pitchFamily="18" charset="0"/>
                <a:cs typeface="Times New Roman" panose="02020603050405020304" pitchFamily="18" charset="0"/>
              </a:rPr>
              <a:t> generic usage, more choice</a:t>
            </a:r>
          </a:p>
        </p:txBody>
      </p:sp>
    </p:spTree>
    <p:extLst>
      <p:ext uri="{BB962C8B-B14F-4D97-AF65-F5344CB8AC3E}">
        <p14:creationId xmlns:p14="http://schemas.microsoft.com/office/powerpoint/2010/main" val="222550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41B66-61F5-42BD-BD2C-70E009DC22AD}"/>
              </a:ext>
            </a:extLst>
          </p:cNvPr>
          <p:cNvSpPr>
            <a:spLocks noGrp="1"/>
          </p:cNvSpPr>
          <p:nvPr>
            <p:ph idx="1"/>
          </p:nvPr>
        </p:nvSpPr>
        <p:spPr>
          <a:xfrm>
            <a:off x="838200" y="1886158"/>
            <a:ext cx="10515600" cy="4351338"/>
          </a:xfrm>
        </p:spPr>
        <p:txBody>
          <a:bodyPr>
            <a:normAutofit/>
          </a:bodyPr>
          <a:lstStyle/>
          <a:p>
            <a:r>
              <a:rPr lang="en-GB" dirty="0">
                <a:latin typeface="Times New Roman" panose="02020603050405020304" pitchFamily="18" charset="0"/>
                <a:cs typeface="Times New Roman" panose="02020603050405020304" pitchFamily="18" charset="0"/>
              </a:rPr>
              <a:t> various issues:</a:t>
            </a:r>
          </a:p>
          <a:p>
            <a:pPr lvl="1"/>
            <a:r>
              <a:rPr lang="en-GB" dirty="0">
                <a:latin typeface="Times New Roman" panose="02020603050405020304" pitchFamily="18" charset="0"/>
                <a:cs typeface="Times New Roman" panose="02020603050405020304" pitchFamily="18" charset="0"/>
              </a:rPr>
              <a:t> similar colourways – Bisto / </a:t>
            </a:r>
            <a:r>
              <a:rPr lang="en-GB" dirty="0" err="1">
                <a:latin typeface="Times New Roman" panose="02020603050405020304" pitchFamily="18" charset="0"/>
                <a:cs typeface="Times New Roman" panose="02020603050405020304" pitchFamily="18" charset="0"/>
              </a:rPr>
              <a:t>Quixo</a:t>
            </a:r>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 similar imagery – tortilla chips</a:t>
            </a:r>
          </a:p>
          <a:p>
            <a:pPr lvl="1"/>
            <a:r>
              <a:rPr lang="en-GB" dirty="0">
                <a:latin typeface="Times New Roman" panose="02020603050405020304" pitchFamily="18" charset="0"/>
                <a:cs typeface="Times New Roman" panose="02020603050405020304" pitchFamily="18" charset="0"/>
              </a:rPr>
              <a:t> similar font / layouts – </a:t>
            </a:r>
            <a:r>
              <a:rPr lang="en-GB" dirty="0" err="1">
                <a:latin typeface="Times New Roman" panose="02020603050405020304" pitchFamily="18" charset="0"/>
                <a:cs typeface="Times New Roman" panose="02020603050405020304" pitchFamily="18" charset="0"/>
              </a:rPr>
              <a:t>Lurpak</a:t>
            </a:r>
            <a:r>
              <a:rPr lang="en-GB" dirty="0">
                <a:latin typeface="Times New Roman" panose="02020603050405020304" pitchFamily="18" charset="0"/>
                <a:cs typeface="Times New Roman" panose="02020603050405020304" pitchFamily="18" charset="0"/>
              </a:rPr>
              <a:t> / </a:t>
            </a:r>
            <a:r>
              <a:rPr lang="en-GB" dirty="0" err="1">
                <a:latin typeface="Times New Roman" panose="02020603050405020304" pitchFamily="18" charset="0"/>
                <a:cs typeface="Times New Roman" panose="02020603050405020304" pitchFamily="18" charset="0"/>
              </a:rPr>
              <a:t>Danpak</a:t>
            </a:r>
            <a:endParaRPr lang="en-GB" dirty="0">
              <a:latin typeface="Times New Roman" panose="02020603050405020304" pitchFamily="18" charset="0"/>
              <a:cs typeface="Times New Roman" panose="02020603050405020304" pitchFamily="18" charset="0"/>
            </a:endParaRPr>
          </a:p>
          <a:p>
            <a:pPr lvl="1"/>
            <a:r>
              <a:rPr lang="en-GB" dirty="0">
                <a:latin typeface="Times New Roman" panose="02020603050405020304" pitchFamily="18" charset="0"/>
                <a:cs typeface="Times New Roman" panose="02020603050405020304" pitchFamily="18" charset="0"/>
              </a:rPr>
              <a:t> similar packaging format – glass jars with yellow screw tops</a:t>
            </a:r>
          </a:p>
          <a:p>
            <a:r>
              <a:rPr lang="en-GB" dirty="0">
                <a:latin typeface="Times New Roman" panose="02020603050405020304" pitchFamily="18" charset="0"/>
                <a:cs typeface="Times New Roman" panose="02020603050405020304" pitchFamily="18" charset="0"/>
              </a:rPr>
              <a:t> potential causes of action: </a:t>
            </a:r>
          </a:p>
          <a:p>
            <a:pPr lvl="1"/>
            <a:r>
              <a:rPr lang="en-GB" dirty="0">
                <a:latin typeface="Times New Roman" panose="02020603050405020304" pitchFamily="18" charset="0"/>
                <a:cs typeface="Times New Roman" panose="02020603050405020304" pitchFamily="18" charset="0"/>
              </a:rPr>
              <a:t> passing-off – deception</a:t>
            </a:r>
          </a:p>
          <a:p>
            <a:pPr lvl="1"/>
            <a:r>
              <a:rPr lang="en-GB" dirty="0">
                <a:latin typeface="Times New Roman" panose="02020603050405020304" pitchFamily="18" charset="0"/>
                <a:cs typeface="Times New Roman" panose="02020603050405020304" pitchFamily="18" charset="0"/>
              </a:rPr>
              <a:t> trade mark infringement – </a:t>
            </a:r>
            <a:r>
              <a:rPr lang="en-GB" dirty="0" err="1">
                <a:latin typeface="Times New Roman" panose="02020603050405020304" pitchFamily="18" charset="0"/>
                <a:cs typeface="Times New Roman" panose="02020603050405020304" pitchFamily="18" charset="0"/>
              </a:rPr>
              <a:t>exLoC</a:t>
            </a:r>
            <a:r>
              <a:rPr lang="en-GB" dirty="0">
                <a:latin typeface="Times New Roman" panose="02020603050405020304" pitchFamily="18" charset="0"/>
                <a:cs typeface="Times New Roman" panose="02020603050405020304" pitchFamily="18" charset="0"/>
              </a:rPr>
              <a:t> / unfair advantage / detriment</a:t>
            </a:r>
          </a:p>
          <a:p>
            <a:pPr lvl="1"/>
            <a:r>
              <a:rPr lang="en-GB" dirty="0">
                <a:latin typeface="Times New Roman" panose="02020603050405020304" pitchFamily="18" charset="0"/>
                <a:cs typeface="Times New Roman" panose="02020603050405020304" pitchFamily="18" charset="0"/>
              </a:rPr>
              <a:t> design rights (registered / unregistered) – similar overall impression</a:t>
            </a:r>
          </a:p>
          <a:p>
            <a:pPr lvl="1"/>
            <a:r>
              <a:rPr lang="en-GB" dirty="0">
                <a:latin typeface="Times New Roman" panose="02020603050405020304" pitchFamily="18" charset="0"/>
                <a:cs typeface="Times New Roman" panose="02020603050405020304" pitchFamily="18" charset="0"/>
              </a:rPr>
              <a:t> copyright – copying, originality, substantial part</a:t>
            </a:r>
          </a:p>
        </p:txBody>
      </p:sp>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various issues and potential solutions</a:t>
            </a:r>
          </a:p>
        </p:txBody>
      </p:sp>
    </p:spTree>
    <p:extLst>
      <p:ext uri="{BB962C8B-B14F-4D97-AF65-F5344CB8AC3E}">
        <p14:creationId xmlns:p14="http://schemas.microsoft.com/office/powerpoint/2010/main" val="286209232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41B66-61F5-42BD-BD2C-70E009DC22AD}"/>
              </a:ext>
            </a:extLst>
          </p:cNvPr>
          <p:cNvSpPr>
            <a:spLocks noGrp="1"/>
          </p:cNvSpPr>
          <p:nvPr>
            <p:ph idx="1"/>
          </p:nvPr>
        </p:nvSpPr>
        <p:spPr>
          <a:xfrm>
            <a:off x="838200" y="1866908"/>
            <a:ext cx="10515600" cy="4351338"/>
          </a:xfrm>
        </p:spPr>
        <p:txBody>
          <a:bodyPr>
            <a:normAutofit/>
          </a:bodyPr>
          <a:lstStyle/>
          <a:p>
            <a:r>
              <a:rPr lang="en-GB"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MoroccanOil</a:t>
            </a:r>
            <a:r>
              <a:rPr lang="en-GB" sz="3200" i="1" dirty="0">
                <a:latin typeface="Times New Roman" panose="02020603050405020304" pitchFamily="18" charset="0"/>
                <a:cs typeface="Times New Roman" panose="02020603050405020304" pitchFamily="18" charset="0"/>
              </a:rPr>
              <a:t> v Aldi </a:t>
            </a:r>
            <a:r>
              <a:rPr lang="en-US" sz="3200" dirty="0">
                <a:latin typeface="Times New Roman" panose="02020603050405020304" pitchFamily="18" charset="0"/>
                <a:cs typeface="Times New Roman" panose="02020603050405020304" pitchFamily="18" charset="0"/>
              </a:rPr>
              <a:t>[2014] ETMR 55, [2015] ECC 6, [2015] FSR 4</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Thatchers</a:t>
            </a:r>
            <a:r>
              <a:rPr lang="en-GB" sz="3200" i="1" dirty="0">
                <a:latin typeface="Times New Roman" panose="02020603050405020304" pitchFamily="18" charset="0"/>
                <a:cs typeface="Times New Roman" panose="02020603050405020304" pitchFamily="18" charset="0"/>
              </a:rPr>
              <a:t> v Aldi </a:t>
            </a:r>
            <a:r>
              <a:rPr lang="en-US" sz="3200" dirty="0">
                <a:latin typeface="Times New Roman" panose="02020603050405020304" pitchFamily="18" charset="0"/>
                <a:cs typeface="Times New Roman" panose="02020603050405020304" pitchFamily="18" charset="0"/>
              </a:rPr>
              <a:t>[2025] EWCA Civ 5, [2025] FSR 9, [2025] ETMR 15 </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 </a:t>
            </a:r>
            <a:r>
              <a:rPr lang="en-GB" sz="3200" i="1" dirty="0">
                <a:latin typeface="Times New Roman" panose="02020603050405020304" pitchFamily="18" charset="0"/>
                <a:cs typeface="Times New Roman" panose="02020603050405020304" pitchFamily="18" charset="0"/>
              </a:rPr>
              <a:t>Marks &amp; Spencer v Aldi </a:t>
            </a:r>
            <a:r>
              <a:rPr lang="en-US" sz="3200" dirty="0">
                <a:latin typeface="Times New Roman" panose="02020603050405020304" pitchFamily="18" charset="0"/>
                <a:cs typeface="Times New Roman" panose="02020603050405020304" pitchFamily="18" charset="0"/>
              </a:rPr>
              <a:t>[2024] EWCA Civ 178, [2024] FSR 16, [2024] ECDR 17 </a:t>
            </a:r>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Islestarr</a:t>
            </a:r>
            <a:r>
              <a:rPr lang="en-GB" sz="3200" i="1" dirty="0">
                <a:latin typeface="Times New Roman" panose="02020603050405020304" pitchFamily="18" charset="0"/>
                <a:cs typeface="Times New Roman" panose="02020603050405020304" pitchFamily="18" charset="0"/>
              </a:rPr>
              <a:t> v Aldi </a:t>
            </a:r>
            <a:r>
              <a:rPr lang="en-GB" sz="3200" dirty="0">
                <a:latin typeface="Times New Roman" panose="02020603050405020304" pitchFamily="18" charset="0"/>
                <a:cs typeface="Times New Roman" panose="02020603050405020304" pitchFamily="18" charset="0"/>
              </a:rPr>
              <a:t>[2019] EWHC 1473 (Ch), [2020] ECDR 20</a:t>
            </a:r>
          </a:p>
          <a:p>
            <a:r>
              <a:rPr lang="en-GB" sz="3200" dirty="0">
                <a:latin typeface="Times New Roman" panose="02020603050405020304" pitchFamily="18" charset="0"/>
                <a:cs typeface="Times New Roman" panose="02020603050405020304" pitchFamily="18" charset="0"/>
              </a:rPr>
              <a:t> the Caterpillar wars – Colin </a:t>
            </a:r>
            <a:r>
              <a:rPr lang="en-GB" sz="3200" i="1" dirty="0">
                <a:latin typeface="Times New Roman" panose="02020603050405020304" pitchFamily="18" charset="0"/>
                <a:cs typeface="Times New Roman" panose="02020603050405020304" pitchFamily="18" charset="0"/>
              </a:rPr>
              <a:t>vs</a:t>
            </a:r>
            <a:r>
              <a:rPr lang="en-GB" sz="3200" dirty="0">
                <a:latin typeface="Times New Roman" panose="02020603050405020304" pitchFamily="18" charset="0"/>
                <a:cs typeface="Times New Roman" panose="02020603050405020304" pitchFamily="18" charset="0"/>
              </a:rPr>
              <a:t> Cuthbert</a:t>
            </a:r>
          </a:p>
          <a:p>
            <a:pPr marL="0" indent="0">
              <a:buNone/>
            </a:pPr>
            <a:endParaRPr lang="en-GB" dirty="0">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some examples</a:t>
            </a:r>
          </a:p>
        </p:txBody>
      </p:sp>
    </p:spTree>
    <p:extLst>
      <p:ext uri="{BB962C8B-B14F-4D97-AF65-F5344CB8AC3E}">
        <p14:creationId xmlns:p14="http://schemas.microsoft.com/office/powerpoint/2010/main" val="27253006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F41B66-61F5-42BD-BD2C-70E009DC22AD}"/>
              </a:ext>
            </a:extLst>
          </p:cNvPr>
          <p:cNvSpPr>
            <a:spLocks noGrp="1"/>
          </p:cNvSpPr>
          <p:nvPr>
            <p:ph idx="1"/>
          </p:nvPr>
        </p:nvSpPr>
        <p:spPr/>
        <p:txBody>
          <a:bodyPr>
            <a:normAutofit/>
          </a:bodyPr>
          <a:lstStyle/>
          <a:p>
            <a:pPr marL="0" indent="0">
              <a:buNone/>
            </a:pPr>
            <a:endParaRPr lang="en-GB" dirty="0">
              <a:latin typeface="Times New Roman" panose="02020603050405020304" pitchFamily="18" charset="0"/>
            </a:endParaRPr>
          </a:p>
          <a:p>
            <a:pPr marL="0" indent="0">
              <a:buNone/>
            </a:pPr>
            <a:r>
              <a:rPr lang="en-GB" dirty="0">
                <a:latin typeface="Times New Roman" panose="02020603050405020304" pitchFamily="18" charset="0"/>
              </a:rPr>
              <a:t> </a:t>
            </a:r>
          </a:p>
          <a:p>
            <a:pPr marL="0" indent="0">
              <a:buNone/>
            </a:pPr>
            <a:endParaRPr lang="en-GB" dirty="0">
              <a:latin typeface="Times New Roman" panose="02020603050405020304" pitchFamily="18" charset="0"/>
            </a:endParaRPr>
          </a:p>
          <a:p>
            <a:pPr marL="0" indent="0">
              <a:buNone/>
            </a:pPr>
            <a:endParaRPr lang="en-GB" dirty="0">
              <a:latin typeface="Times New Roman" panose="02020603050405020304" pitchFamily="18" charset="0"/>
            </a:endParaRPr>
          </a:p>
          <a:p>
            <a:pPr marL="0" indent="0">
              <a:buNone/>
            </a:pPr>
            <a:endParaRPr lang="en-GB" dirty="0">
              <a:latin typeface="Times New Roman" panose="02020603050405020304" pitchFamily="18" charset="0"/>
            </a:endParaRPr>
          </a:p>
          <a:p>
            <a:pPr marL="0" indent="0">
              <a:buNone/>
            </a:pPr>
            <a:endParaRPr lang="en-GB" sz="2400" dirty="0">
              <a:latin typeface="Times New Roman" panose="02020603050405020304" pitchFamily="18" charset="0"/>
            </a:endParaRPr>
          </a:p>
          <a:p>
            <a:pPr marL="0" indent="0" algn="ctr">
              <a:buNone/>
            </a:pPr>
            <a:r>
              <a:rPr lang="en-GB" sz="2400" dirty="0">
                <a:latin typeface="Times New Roman" panose="02020603050405020304" pitchFamily="18" charset="0"/>
              </a:rPr>
              <a:t>result: no deception, so no passing-off</a:t>
            </a:r>
          </a:p>
        </p:txBody>
      </p:sp>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i="1" dirty="0" err="1">
                <a:latin typeface="Times New Roman" panose="02020603050405020304" pitchFamily="18" charset="0"/>
                <a:cs typeface="Times New Roman" panose="02020603050405020304" pitchFamily="18" charset="0"/>
              </a:rPr>
              <a:t>MoroccanOil</a:t>
            </a:r>
            <a:r>
              <a:rPr lang="en-GB" i="1" dirty="0">
                <a:latin typeface="Times New Roman" panose="02020603050405020304" pitchFamily="18" charset="0"/>
                <a:cs typeface="Times New Roman" panose="02020603050405020304" pitchFamily="18" charset="0"/>
              </a:rPr>
              <a:t> v Aldi – argan hair oil</a:t>
            </a:r>
            <a:endParaRPr lang="en-GB" dirty="0">
              <a:latin typeface="Times New Roman" panose="02020603050405020304" pitchFamily="18" charset="0"/>
              <a:cs typeface="Times New Roman" panose="02020603050405020304" pitchFamily="18" charset="0"/>
            </a:endParaRPr>
          </a:p>
        </p:txBody>
      </p:sp>
      <p:sp>
        <p:nvSpPr>
          <p:cNvPr id="4" name="AutoShape 2" descr="NEW 100ml Moroccan Oil Hair Treatment The Original Bottle For All Hair Types UK - Picture 1 of 6">
            <a:extLst>
              <a:ext uri="{FF2B5EF4-FFF2-40B4-BE49-F238E27FC236}">
                <a16:creationId xmlns:a16="http://schemas.microsoft.com/office/drawing/2014/main" id="{758A46CA-B35F-579F-527B-64D4D6D47EF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blue box with white text and a white label&#10;&#10;AI-generated content may be incorrect.">
            <a:extLst>
              <a:ext uri="{FF2B5EF4-FFF2-40B4-BE49-F238E27FC236}">
                <a16:creationId xmlns:a16="http://schemas.microsoft.com/office/drawing/2014/main" id="{7AF89816-8F27-D0E0-2348-AC7CE0AB2A88}"/>
              </a:ext>
            </a:extLst>
          </p:cNvPr>
          <p:cNvPicPr>
            <a:picLocks noChangeAspect="1"/>
          </p:cNvPicPr>
          <p:nvPr/>
        </p:nvPicPr>
        <p:blipFill>
          <a:blip r:embed="rId2"/>
          <a:stretch>
            <a:fillRect/>
          </a:stretch>
        </p:blipFill>
        <p:spPr>
          <a:xfrm>
            <a:off x="1607137" y="2180130"/>
            <a:ext cx="2594792" cy="2802539"/>
          </a:xfrm>
          <a:prstGeom prst="rect">
            <a:avLst/>
          </a:prstGeom>
        </p:spPr>
      </p:pic>
      <p:sp>
        <p:nvSpPr>
          <p:cNvPr id="9" name="TextBox 8">
            <a:extLst>
              <a:ext uri="{FF2B5EF4-FFF2-40B4-BE49-F238E27FC236}">
                <a16:creationId xmlns:a16="http://schemas.microsoft.com/office/drawing/2014/main" id="{3759A565-E301-3393-15EF-670FAF9929F4}"/>
              </a:ext>
            </a:extLst>
          </p:cNvPr>
          <p:cNvSpPr txBox="1"/>
          <p:nvPr/>
        </p:nvSpPr>
        <p:spPr>
          <a:xfrm>
            <a:off x="5428648" y="2180130"/>
            <a:ext cx="6250734" cy="1477328"/>
          </a:xfrm>
          <a:prstGeom prst="rect">
            <a:avLst/>
          </a:prstGeom>
          <a:noFill/>
        </p:spPr>
        <p:txBody>
          <a:bodyPr wrap="square" rtlCol="0">
            <a:spAutoFit/>
          </a:bodyPr>
          <a:lstStyle/>
          <a:p>
            <a:r>
              <a:rPr lang="en-GB" dirty="0" err="1">
                <a:latin typeface="Times New Roman" panose="02020603050405020304" pitchFamily="18" charset="0"/>
              </a:rPr>
              <a:t>Hungrey</a:t>
            </a:r>
            <a:r>
              <a:rPr lang="en-GB" dirty="0">
                <a:latin typeface="Times New Roman" panose="02020603050405020304" pitchFamily="18" charset="0"/>
              </a:rPr>
              <a:t> </a:t>
            </a:r>
            <a:r>
              <a:rPr lang="en-GB" dirty="0" err="1">
                <a:latin typeface="Times New Roman" panose="02020603050405020304" pitchFamily="18" charset="0"/>
              </a:rPr>
              <a:t>Hodophile</a:t>
            </a:r>
            <a:r>
              <a:rPr lang="en-GB" dirty="0">
                <a:latin typeface="Times New Roman" panose="02020603050405020304" pitchFamily="18" charset="0"/>
              </a:rPr>
              <a:t>: “</a:t>
            </a:r>
            <a:r>
              <a:rPr lang="en-GB" dirty="0"/>
              <a:t>To look at I was shocked by how similar the packaging is, they have used exactly the same shade of blue and orange with black and white writing in the same amber bottles with the same brown bottle screw cap. … , </a:t>
            </a:r>
            <a:r>
              <a:rPr lang="en-GB" dirty="0">
                <a:highlight>
                  <a:srgbClr val="FFFF00"/>
                </a:highlight>
              </a:rPr>
              <a:t>but I’ve not noticed any difference in quality.</a:t>
            </a:r>
            <a:r>
              <a:rPr lang="en-GB" dirty="0"/>
              <a:t>”</a:t>
            </a:r>
            <a:endParaRPr lang="en-GB" dirty="0">
              <a:latin typeface="Times New Roman" panose="02020603050405020304" pitchFamily="18" charset="0"/>
            </a:endParaRPr>
          </a:p>
        </p:txBody>
      </p:sp>
    </p:spTree>
    <p:extLst>
      <p:ext uri="{BB962C8B-B14F-4D97-AF65-F5344CB8AC3E}">
        <p14:creationId xmlns:p14="http://schemas.microsoft.com/office/powerpoint/2010/main" val="54366670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i="1" dirty="0" err="1">
                <a:latin typeface="Times New Roman" panose="02020603050405020304" pitchFamily="18" charset="0"/>
                <a:cs typeface="Times New Roman" panose="02020603050405020304" pitchFamily="18" charset="0"/>
              </a:rPr>
              <a:t>Thatchers</a:t>
            </a:r>
            <a:r>
              <a:rPr lang="en-GB" i="1" dirty="0">
                <a:latin typeface="Times New Roman" panose="02020603050405020304" pitchFamily="18" charset="0"/>
                <a:cs typeface="Times New Roman" panose="02020603050405020304" pitchFamily="18" charset="0"/>
              </a:rPr>
              <a:t> v Aldi – cloudy lemon cider</a:t>
            </a:r>
            <a:endParaRPr lang="en-GB"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1ABC302-845A-9EF5-37F0-FB3C3453984C}"/>
              </a:ext>
            </a:extLst>
          </p:cNvPr>
          <p:cNvSpPr txBox="1"/>
          <p:nvPr/>
        </p:nvSpPr>
        <p:spPr>
          <a:xfrm>
            <a:off x="4601583" y="2318309"/>
            <a:ext cx="2988833" cy="2677656"/>
          </a:xfrm>
          <a:prstGeom prst="rect">
            <a:avLst/>
          </a:prstGeom>
          <a:noFill/>
        </p:spPr>
        <p:txBody>
          <a:bodyPr wrap="square" rtlCol="0">
            <a:spAutoFit/>
          </a:bodyPr>
          <a:lstStyle/>
          <a:p>
            <a:pPr algn="ctr"/>
            <a:r>
              <a:rPr lang="en-GB" sz="2400" dirty="0">
                <a:solidFill>
                  <a:srgbClr val="0067A9"/>
                </a:solidFill>
                <a:latin typeface="Times New Roman" panose="02020603050405020304" pitchFamily="18" charset="0"/>
                <a:cs typeface="Helvetica" panose="020B0604020202020204" pitchFamily="34" charset="0"/>
              </a:rPr>
              <a:t>result: no confusion, but unfair advantage of registered TM for the packaging – transfer of the image of the mark or its characteristics</a:t>
            </a:r>
            <a:endParaRPr lang="en-GB" dirty="0"/>
          </a:p>
        </p:txBody>
      </p:sp>
      <p:pic>
        <p:nvPicPr>
          <p:cNvPr id="12" name="Content Placeholder 11" descr="Two cans of cider with yellow and white labels&#10;&#10;AI-generated content may be incorrect.">
            <a:extLst>
              <a:ext uri="{FF2B5EF4-FFF2-40B4-BE49-F238E27FC236}">
                <a16:creationId xmlns:a16="http://schemas.microsoft.com/office/drawing/2014/main" id="{9BE54C25-7038-D4EA-D684-5F3C99615CB4}"/>
              </a:ext>
            </a:extLst>
          </p:cNvPr>
          <p:cNvPicPr>
            <a:picLocks noGrp="1" noChangeAspect="1"/>
          </p:cNvPicPr>
          <p:nvPr>
            <p:ph idx="1"/>
          </p:nvPr>
        </p:nvPicPr>
        <p:blipFill>
          <a:blip r:embed="rId2"/>
          <a:stretch>
            <a:fillRect/>
          </a:stretch>
        </p:blipFill>
        <p:spPr>
          <a:xfrm>
            <a:off x="1281831" y="2140410"/>
            <a:ext cx="2971165" cy="3033454"/>
          </a:xfrm>
          <a:prstGeom prst="rect">
            <a:avLst/>
          </a:prstGeom>
        </p:spPr>
      </p:pic>
      <p:pic>
        <p:nvPicPr>
          <p:cNvPr id="2" name="Picture 1">
            <a:extLst>
              <a:ext uri="{FF2B5EF4-FFF2-40B4-BE49-F238E27FC236}">
                <a16:creationId xmlns:a16="http://schemas.microsoft.com/office/drawing/2014/main" id="{43EB34A8-EB7B-280E-56DD-91AC2F1618AD}"/>
              </a:ext>
            </a:extLst>
          </p:cNvPr>
          <p:cNvPicPr>
            <a:picLocks noChangeAspect="1"/>
          </p:cNvPicPr>
          <p:nvPr/>
        </p:nvPicPr>
        <p:blipFill>
          <a:blip r:embed="rId3"/>
          <a:stretch>
            <a:fillRect/>
          </a:stretch>
        </p:blipFill>
        <p:spPr>
          <a:xfrm>
            <a:off x="8085455" y="2164856"/>
            <a:ext cx="1911985" cy="2984562"/>
          </a:xfrm>
          <a:prstGeom prst="rect">
            <a:avLst/>
          </a:prstGeom>
        </p:spPr>
      </p:pic>
      <p:sp>
        <p:nvSpPr>
          <p:cNvPr id="4" name="TextBox 3">
            <a:extLst>
              <a:ext uri="{FF2B5EF4-FFF2-40B4-BE49-F238E27FC236}">
                <a16:creationId xmlns:a16="http://schemas.microsoft.com/office/drawing/2014/main" id="{D14D81E2-F708-16AF-ED99-3A62BBFA52C0}"/>
              </a:ext>
            </a:extLst>
          </p:cNvPr>
          <p:cNvSpPr txBox="1"/>
          <p:nvPr/>
        </p:nvSpPr>
        <p:spPr>
          <a:xfrm>
            <a:off x="8085455" y="5395535"/>
            <a:ext cx="1778051" cy="369332"/>
          </a:xfrm>
          <a:prstGeom prst="rect">
            <a:avLst/>
          </a:prstGeom>
          <a:noFill/>
        </p:spPr>
        <p:txBody>
          <a:bodyPr wrap="none" rtlCol="0">
            <a:spAutoFit/>
          </a:bodyPr>
          <a:lstStyle/>
          <a:p>
            <a:r>
              <a:rPr lang="en-GB" dirty="0"/>
              <a:t>UK №. 3 489 711</a:t>
            </a:r>
          </a:p>
        </p:txBody>
      </p:sp>
    </p:spTree>
    <p:extLst>
      <p:ext uri="{BB962C8B-B14F-4D97-AF65-F5344CB8AC3E}">
        <p14:creationId xmlns:p14="http://schemas.microsoft.com/office/powerpoint/2010/main" val="4721193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i="1" dirty="0">
                <a:latin typeface="Times New Roman" panose="02020603050405020304" pitchFamily="18" charset="0"/>
                <a:cs typeface="Times New Roman" panose="02020603050405020304" pitchFamily="18" charset="0"/>
              </a:rPr>
              <a:t>M&amp;S v Aldi – Christmas glitter gin bottle</a:t>
            </a:r>
            <a:endParaRPr lang="en-GB" dirty="0">
              <a:latin typeface="Times New Roman" panose="02020603050405020304" pitchFamily="18" charset="0"/>
              <a:cs typeface="Times New Roman" panose="02020603050405020304" pitchFamily="18" charset="0"/>
            </a:endParaRPr>
          </a:p>
        </p:txBody>
      </p:sp>
      <p:sp>
        <p:nvSpPr>
          <p:cNvPr id="4" name="AutoShape 2" descr="Image 4 within Marks and Spencer Plc v Aldi Stores Ltd">
            <a:extLst>
              <a:ext uri="{FF2B5EF4-FFF2-40B4-BE49-F238E27FC236}">
                <a16:creationId xmlns:a16="http://schemas.microsoft.com/office/drawing/2014/main" id="{7E0322FA-B876-5B16-0B44-647265AC3B1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C02FE06E-FFCA-2703-3355-A1941F128895}"/>
              </a:ext>
            </a:extLst>
          </p:cNvPr>
          <p:cNvPicPr>
            <a:picLocks noChangeAspect="1"/>
          </p:cNvPicPr>
          <p:nvPr/>
        </p:nvPicPr>
        <p:blipFill>
          <a:blip r:embed="rId2"/>
          <a:stretch>
            <a:fillRect/>
          </a:stretch>
        </p:blipFill>
        <p:spPr>
          <a:xfrm>
            <a:off x="3272049" y="2639187"/>
            <a:ext cx="3139591" cy="3032466"/>
          </a:xfrm>
          <a:prstGeom prst="rect">
            <a:avLst/>
          </a:prstGeom>
        </p:spPr>
      </p:pic>
      <p:pic>
        <p:nvPicPr>
          <p:cNvPr id="8" name="Picture 7">
            <a:extLst>
              <a:ext uri="{FF2B5EF4-FFF2-40B4-BE49-F238E27FC236}">
                <a16:creationId xmlns:a16="http://schemas.microsoft.com/office/drawing/2014/main" id="{EDFAC82C-6FC3-3A6B-90D3-D96366BDDFFB}"/>
              </a:ext>
            </a:extLst>
          </p:cNvPr>
          <p:cNvPicPr>
            <a:picLocks noChangeAspect="1"/>
          </p:cNvPicPr>
          <p:nvPr/>
        </p:nvPicPr>
        <p:blipFill>
          <a:blip r:embed="rId3"/>
          <a:stretch>
            <a:fillRect/>
          </a:stretch>
        </p:blipFill>
        <p:spPr>
          <a:xfrm>
            <a:off x="1482889" y="2639187"/>
            <a:ext cx="1332273" cy="2913732"/>
          </a:xfrm>
          <a:prstGeom prst="rect">
            <a:avLst/>
          </a:prstGeom>
        </p:spPr>
      </p:pic>
      <p:sp>
        <p:nvSpPr>
          <p:cNvPr id="9" name="TextBox 8">
            <a:extLst>
              <a:ext uri="{FF2B5EF4-FFF2-40B4-BE49-F238E27FC236}">
                <a16:creationId xmlns:a16="http://schemas.microsoft.com/office/drawing/2014/main" id="{A25F1749-14F8-5B2E-77D8-DF178F473BFF}"/>
              </a:ext>
            </a:extLst>
          </p:cNvPr>
          <p:cNvSpPr txBox="1"/>
          <p:nvPr/>
        </p:nvSpPr>
        <p:spPr>
          <a:xfrm>
            <a:off x="6868527" y="3185924"/>
            <a:ext cx="4725974" cy="1938992"/>
          </a:xfrm>
          <a:prstGeom prst="rect">
            <a:avLst/>
          </a:prstGeom>
          <a:noFill/>
        </p:spPr>
        <p:txBody>
          <a:bodyPr wrap="none" rtlCol="0">
            <a:spAutoFit/>
          </a:bodyPr>
          <a:lstStyle/>
          <a:p>
            <a:r>
              <a:rPr lang="en-GB" sz="2400" dirty="0">
                <a:solidFill>
                  <a:srgbClr val="0067A9"/>
                </a:solidFill>
                <a:latin typeface="Times New Roman" panose="02020603050405020304" pitchFamily="18" charset="0"/>
                <a:cs typeface="Helvetica" panose="020B0604020202020204" pitchFamily="34" charset="0"/>
              </a:rPr>
              <a:t>result: same overall impression</a:t>
            </a:r>
          </a:p>
          <a:p>
            <a:r>
              <a:rPr lang="en-GB" sz="2400" dirty="0">
                <a:solidFill>
                  <a:srgbClr val="0067A9"/>
                </a:solidFill>
                <a:latin typeface="Times New Roman" panose="02020603050405020304" pitchFamily="18" charset="0"/>
                <a:cs typeface="Helvetica" panose="020B0604020202020204" pitchFamily="34" charset="0"/>
              </a:rPr>
              <a:t>– case centred on what formed</a:t>
            </a:r>
          </a:p>
          <a:p>
            <a:r>
              <a:rPr lang="en-GB" sz="2400" dirty="0">
                <a:solidFill>
                  <a:srgbClr val="0067A9"/>
                </a:solidFill>
                <a:latin typeface="Times New Roman" panose="02020603050405020304" pitchFamily="18" charset="0"/>
                <a:cs typeface="Helvetica" panose="020B0604020202020204" pitchFamily="34" charset="0"/>
              </a:rPr>
              <a:t>the prior art, in particular disclosures</a:t>
            </a:r>
          </a:p>
          <a:p>
            <a:r>
              <a:rPr lang="en-GB" sz="2400" dirty="0">
                <a:solidFill>
                  <a:srgbClr val="0067A9"/>
                </a:solidFill>
                <a:latin typeface="Times New Roman" panose="02020603050405020304" pitchFamily="18" charset="0"/>
                <a:cs typeface="Helvetica" panose="020B0604020202020204" pitchFamily="34" charset="0"/>
              </a:rPr>
              <a:t>by the designer. M&amp;S had no rights</a:t>
            </a:r>
          </a:p>
          <a:p>
            <a:r>
              <a:rPr lang="en-GB" sz="2400" dirty="0">
                <a:solidFill>
                  <a:srgbClr val="0067A9"/>
                </a:solidFill>
                <a:latin typeface="Times New Roman" panose="02020603050405020304" pitchFamily="18" charset="0"/>
                <a:cs typeface="Helvetica" panose="020B0604020202020204" pitchFamily="34" charset="0"/>
              </a:rPr>
              <a:t>in the bottle shape </a:t>
            </a:r>
            <a:r>
              <a:rPr lang="en-GB" sz="2400" i="1" dirty="0">
                <a:solidFill>
                  <a:srgbClr val="0067A9"/>
                </a:solidFill>
                <a:latin typeface="Times New Roman" panose="02020603050405020304" pitchFamily="18" charset="0"/>
                <a:cs typeface="Helvetica" panose="020B0604020202020204" pitchFamily="34" charset="0"/>
              </a:rPr>
              <a:t>per se</a:t>
            </a:r>
            <a:r>
              <a:rPr lang="en-GB" sz="2400" dirty="0">
                <a:solidFill>
                  <a:srgbClr val="0067A9"/>
                </a:solidFill>
                <a:latin typeface="Times New Roman" panose="02020603050405020304" pitchFamily="18" charset="0"/>
                <a:cs typeface="Helvetica" panose="020B0604020202020204" pitchFamily="34" charset="0"/>
              </a:rPr>
              <a:t>.</a:t>
            </a:r>
          </a:p>
        </p:txBody>
      </p:sp>
    </p:spTree>
    <p:extLst>
      <p:ext uri="{BB962C8B-B14F-4D97-AF65-F5344CB8AC3E}">
        <p14:creationId xmlns:p14="http://schemas.microsoft.com/office/powerpoint/2010/main" val="4059218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rectangular boxes&#10;&#10;AI-generated content may be incorrect.">
            <a:extLst>
              <a:ext uri="{FF2B5EF4-FFF2-40B4-BE49-F238E27FC236}">
                <a16:creationId xmlns:a16="http://schemas.microsoft.com/office/drawing/2014/main" id="{FF93D995-219D-EC95-C2D5-5E91A3EF1FCB}"/>
              </a:ext>
            </a:extLst>
          </p:cNvPr>
          <p:cNvPicPr>
            <a:picLocks noGrp="1" noChangeAspect="1"/>
          </p:cNvPicPr>
          <p:nvPr>
            <p:ph idx="1"/>
          </p:nvPr>
        </p:nvPicPr>
        <p:blipFill>
          <a:blip r:embed="rId2"/>
          <a:stretch>
            <a:fillRect/>
          </a:stretch>
        </p:blipFill>
        <p:spPr>
          <a:xfrm rot="16200000">
            <a:off x="2533627" y="871745"/>
            <a:ext cx="3951635" cy="6440071"/>
          </a:xfrm>
          <a:prstGeom prst="rect">
            <a:avLst/>
          </a:prstGeom>
        </p:spPr>
      </p:pic>
      <p:sp>
        <p:nvSpPr>
          <p:cNvPr id="3" name="Title 2">
            <a:extLst>
              <a:ext uri="{FF2B5EF4-FFF2-40B4-BE49-F238E27FC236}">
                <a16:creationId xmlns:a16="http://schemas.microsoft.com/office/drawing/2014/main" id="{A0F6527D-3FEC-43F9-9014-7EBE43C2ABA2}"/>
              </a:ext>
            </a:extLst>
          </p:cNvPr>
          <p:cNvSpPr>
            <a:spLocks noGrp="1"/>
          </p:cNvSpPr>
          <p:nvPr>
            <p:ph type="title"/>
          </p:nvPr>
        </p:nvSpPr>
        <p:spPr/>
        <p:txBody>
          <a:bodyPr/>
          <a:lstStyle/>
          <a:p>
            <a:r>
              <a:rPr lang="en-GB" i="1" dirty="0" err="1">
                <a:latin typeface="Times New Roman" panose="02020603050405020304" pitchFamily="18" charset="0"/>
                <a:cs typeface="Times New Roman" panose="02020603050405020304" pitchFamily="18" charset="0"/>
              </a:rPr>
              <a:t>Islestarr</a:t>
            </a:r>
            <a:r>
              <a:rPr lang="en-GB" i="1" dirty="0">
                <a:latin typeface="Times New Roman" panose="02020603050405020304" pitchFamily="18" charset="0"/>
                <a:cs typeface="Times New Roman" panose="02020603050405020304" pitchFamily="18" charset="0"/>
              </a:rPr>
              <a:t> v Aldi – make-up compact case</a:t>
            </a:r>
            <a:endParaRPr lang="en-GB"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34E3AF2-FBA8-668B-30F5-A97706FCF62D}"/>
              </a:ext>
            </a:extLst>
          </p:cNvPr>
          <p:cNvSpPr txBox="1"/>
          <p:nvPr/>
        </p:nvSpPr>
        <p:spPr>
          <a:xfrm>
            <a:off x="8881724" y="3491616"/>
            <a:ext cx="2579266" cy="1200329"/>
          </a:xfrm>
          <a:prstGeom prst="rect">
            <a:avLst/>
          </a:prstGeom>
          <a:noFill/>
        </p:spPr>
        <p:txBody>
          <a:bodyPr wrap="square" rtlCol="0">
            <a:spAutoFit/>
          </a:bodyPr>
          <a:lstStyle/>
          <a:p>
            <a:pPr algn="ctr"/>
            <a:r>
              <a:rPr lang="en-GB" sz="2400" dirty="0">
                <a:solidFill>
                  <a:srgbClr val="0067A9"/>
                </a:solidFill>
                <a:latin typeface="Times New Roman" panose="02020603050405020304" pitchFamily="18" charset="0"/>
                <a:cs typeface="Helvetica" panose="020B0604020202020204" pitchFamily="34" charset="0"/>
              </a:rPr>
              <a:t>result: copyright infringement of the lid starburst design</a:t>
            </a:r>
          </a:p>
        </p:txBody>
      </p:sp>
    </p:spTree>
    <p:extLst>
      <p:ext uri="{BB962C8B-B14F-4D97-AF65-F5344CB8AC3E}">
        <p14:creationId xmlns:p14="http://schemas.microsoft.com/office/powerpoint/2010/main" val="193676918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720AC-2AFB-DC8A-F98E-10FA055FE6B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ECF666-BE4B-EA92-FF4B-EF55A2547BD0}"/>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the Caterpillar wars: Colin </a:t>
            </a:r>
            <a:r>
              <a:rPr lang="en-GB" i="1" dirty="0">
                <a:latin typeface="Times New Roman" panose="02020603050405020304" pitchFamily="18" charset="0"/>
                <a:cs typeface="Times New Roman" panose="02020603050405020304" pitchFamily="18" charset="0"/>
              </a:rPr>
              <a:t>vs</a:t>
            </a:r>
            <a:r>
              <a:rPr lang="en-GB" dirty="0">
                <a:latin typeface="Times New Roman" panose="02020603050405020304" pitchFamily="18" charset="0"/>
                <a:cs typeface="Times New Roman" panose="02020603050405020304" pitchFamily="18" charset="0"/>
              </a:rPr>
              <a:t> Cuthbert</a:t>
            </a:r>
          </a:p>
        </p:txBody>
      </p:sp>
      <p:pic>
        <p:nvPicPr>
          <p:cNvPr id="8" name="Picture 7">
            <a:extLst>
              <a:ext uri="{FF2B5EF4-FFF2-40B4-BE49-F238E27FC236}">
                <a16:creationId xmlns:a16="http://schemas.microsoft.com/office/drawing/2014/main" id="{B5676012-6276-3FDA-A2B3-B0D6C13A5179}"/>
              </a:ext>
            </a:extLst>
          </p:cNvPr>
          <p:cNvPicPr>
            <a:picLocks noChangeAspect="1"/>
          </p:cNvPicPr>
          <p:nvPr/>
        </p:nvPicPr>
        <p:blipFill>
          <a:blip r:embed="rId2"/>
          <a:stretch>
            <a:fillRect/>
          </a:stretch>
        </p:blipFill>
        <p:spPr>
          <a:xfrm>
            <a:off x="4509736" y="2264773"/>
            <a:ext cx="3172527" cy="2985908"/>
          </a:xfrm>
          <a:prstGeom prst="rect">
            <a:avLst/>
          </a:prstGeom>
        </p:spPr>
      </p:pic>
      <p:pic>
        <p:nvPicPr>
          <p:cNvPr id="13" name="Picture 12">
            <a:extLst>
              <a:ext uri="{FF2B5EF4-FFF2-40B4-BE49-F238E27FC236}">
                <a16:creationId xmlns:a16="http://schemas.microsoft.com/office/drawing/2014/main" id="{1B24B0EB-7628-777F-BF33-CBA448BBC613}"/>
              </a:ext>
            </a:extLst>
          </p:cNvPr>
          <p:cNvPicPr>
            <a:picLocks noChangeAspect="1"/>
          </p:cNvPicPr>
          <p:nvPr/>
        </p:nvPicPr>
        <p:blipFill>
          <a:blip r:embed="rId3"/>
          <a:stretch>
            <a:fillRect/>
          </a:stretch>
        </p:blipFill>
        <p:spPr>
          <a:xfrm>
            <a:off x="8416591" y="2115963"/>
            <a:ext cx="2341711" cy="2341711"/>
          </a:xfrm>
          <a:prstGeom prst="rect">
            <a:avLst/>
          </a:prstGeom>
        </p:spPr>
      </p:pic>
      <p:sp>
        <p:nvSpPr>
          <p:cNvPr id="14" name="TextBox 13">
            <a:extLst>
              <a:ext uri="{FF2B5EF4-FFF2-40B4-BE49-F238E27FC236}">
                <a16:creationId xmlns:a16="http://schemas.microsoft.com/office/drawing/2014/main" id="{06959B77-FC26-42C2-440B-85BAF7164ED0}"/>
              </a:ext>
            </a:extLst>
          </p:cNvPr>
          <p:cNvSpPr txBox="1"/>
          <p:nvPr/>
        </p:nvSpPr>
        <p:spPr>
          <a:xfrm>
            <a:off x="1921542" y="5632468"/>
            <a:ext cx="8096050" cy="461665"/>
          </a:xfrm>
          <a:prstGeom prst="rect">
            <a:avLst/>
          </a:prstGeom>
          <a:noFill/>
        </p:spPr>
        <p:txBody>
          <a:bodyPr wrap="square" rtlCol="0">
            <a:spAutoFit/>
          </a:bodyPr>
          <a:lstStyle/>
          <a:p>
            <a:pPr algn="ctr"/>
            <a:r>
              <a:rPr lang="en-GB" sz="2400" dirty="0">
                <a:solidFill>
                  <a:srgbClr val="0067A9"/>
                </a:solidFill>
                <a:latin typeface="Times New Roman" panose="02020603050405020304" pitchFamily="18" charset="0"/>
                <a:cs typeface="Helvetica" panose="020B0604020202020204" pitchFamily="34" charset="0"/>
              </a:rPr>
              <a:t>result: settled, and Cuthbert still on sale</a:t>
            </a:r>
          </a:p>
        </p:txBody>
      </p:sp>
      <p:sp>
        <p:nvSpPr>
          <p:cNvPr id="15" name="TextBox 14">
            <a:extLst>
              <a:ext uri="{FF2B5EF4-FFF2-40B4-BE49-F238E27FC236}">
                <a16:creationId xmlns:a16="http://schemas.microsoft.com/office/drawing/2014/main" id="{16758963-A922-81FE-398F-AC140EF22E93}"/>
              </a:ext>
            </a:extLst>
          </p:cNvPr>
          <p:cNvSpPr txBox="1"/>
          <p:nvPr/>
        </p:nvSpPr>
        <p:spPr>
          <a:xfrm>
            <a:off x="7937735" y="4604350"/>
            <a:ext cx="3299422" cy="646331"/>
          </a:xfrm>
          <a:prstGeom prst="rect">
            <a:avLst/>
          </a:prstGeom>
          <a:noFill/>
        </p:spPr>
        <p:txBody>
          <a:bodyPr wrap="square" rtlCol="0">
            <a:spAutoFit/>
          </a:bodyPr>
          <a:lstStyle/>
          <a:p>
            <a:r>
              <a:rPr lang="en-GB" dirty="0"/>
              <a:t>Tesco – Curly; Asda – Clyde; </a:t>
            </a:r>
          </a:p>
          <a:p>
            <a:r>
              <a:rPr lang="en-GB" dirty="0"/>
              <a:t>Co-op – Charlie; Waitrose – Cecil</a:t>
            </a:r>
          </a:p>
        </p:txBody>
      </p:sp>
      <p:sp>
        <p:nvSpPr>
          <p:cNvPr id="6" name="TextBox 5">
            <a:extLst>
              <a:ext uri="{FF2B5EF4-FFF2-40B4-BE49-F238E27FC236}">
                <a16:creationId xmlns:a16="http://schemas.microsoft.com/office/drawing/2014/main" id="{AF0C7830-8DBD-DF4D-531E-144048BB4D8A}"/>
              </a:ext>
            </a:extLst>
          </p:cNvPr>
          <p:cNvSpPr txBox="1"/>
          <p:nvPr/>
        </p:nvSpPr>
        <p:spPr>
          <a:xfrm>
            <a:off x="407609" y="4056580"/>
            <a:ext cx="4095673" cy="923330"/>
          </a:xfrm>
          <a:prstGeom prst="rect">
            <a:avLst/>
          </a:prstGeom>
          <a:noFill/>
        </p:spPr>
        <p:txBody>
          <a:bodyPr wrap="none" rtlCol="0">
            <a:spAutoFit/>
          </a:bodyPr>
          <a:lstStyle/>
          <a:p>
            <a:r>
              <a:rPr lang="en-GB" dirty="0"/>
              <a:t>UK №. 2 499 694 Colin the Caterpillar</a:t>
            </a:r>
          </a:p>
          <a:p>
            <a:r>
              <a:rPr lang="en-GB" dirty="0"/>
              <a:t>UK №. 3 509 740 packaging</a:t>
            </a:r>
          </a:p>
          <a:p>
            <a:r>
              <a:rPr lang="en-GB" dirty="0"/>
              <a:t>goodwill in the name, packaging, product</a:t>
            </a:r>
          </a:p>
        </p:txBody>
      </p:sp>
      <p:pic>
        <p:nvPicPr>
          <p:cNvPr id="1026" name="Picture 2" descr="Image 1 for trade mark number UK00003509740 ">
            <a:extLst>
              <a:ext uri="{FF2B5EF4-FFF2-40B4-BE49-F238E27FC236}">
                <a16:creationId xmlns:a16="http://schemas.microsoft.com/office/drawing/2014/main" id="{95BE7FCB-7262-9B92-F307-791B05CEDF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261" y="2431614"/>
            <a:ext cx="3148371" cy="139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54583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755</Words>
  <Application>Microsoft Office PowerPoint</Application>
  <PresentationFormat>Widescreen</PresentationFormat>
  <Paragraphs>93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Helvetica</vt:lpstr>
      <vt:lpstr>Times New Roman</vt:lpstr>
      <vt:lpstr>Wingdings</vt:lpstr>
      <vt:lpstr>Office Theme</vt:lpstr>
      <vt:lpstr>Lookalikes </vt:lpstr>
      <vt:lpstr>the problem – (un)fair competition</vt:lpstr>
      <vt:lpstr>various issues and potential solutions</vt:lpstr>
      <vt:lpstr>some examples</vt:lpstr>
      <vt:lpstr>MoroccanOil v Aldi – argan hair oil</vt:lpstr>
      <vt:lpstr>Thatchers v Aldi – cloudy lemon cider</vt:lpstr>
      <vt:lpstr>M&amp;S v Aldi – Christmas glitter gin bottle</vt:lpstr>
      <vt:lpstr>Islestarr v Aldi – make-up compact case</vt:lpstr>
      <vt:lpstr>the Caterpillar wars: Colin vs Cuthbert</vt:lpstr>
      <vt:lpstr>actionable – or just homage / in-joke?</vt:lpstr>
      <vt:lpstr>some tentative conclusions</vt:lpstr>
      <vt:lpstr>IP practitioners at Serle Court</vt:lpstr>
      <vt:lpstr>Michael Edenborough KC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Lyric McDonald</dc:creator>
  <cp:lastModifiedBy>Jo Colton</cp:lastModifiedBy>
  <cp:revision>36</cp:revision>
  <cp:lastPrinted>2019-09-25T15:31:50Z</cp:lastPrinted>
  <dcterms:created xsi:type="dcterms:W3CDTF">2019-01-07T12:29:23Z</dcterms:created>
  <dcterms:modified xsi:type="dcterms:W3CDTF">2026-02-05T13:35:27Z</dcterms:modified>
</cp:coreProperties>
</file>