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A9"/>
    <a:srgbClr val="46B7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417B9C0-C8EF-4A02-8B00-46034E7811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0C2D62-7457-4B2B-83BE-484C7659BCF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8CA9F-8335-4CAC-99F7-74E92C15ABFE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64AEFD-946A-4D3D-BE5E-E251F50259E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21BF48B-0F6F-49E8-BA31-21F188436E0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60BB0E-BA11-4D44-92DF-D458C2129B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7255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425918-277D-4348-8511-23E578E691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56528"/>
            <a:ext cx="9144000" cy="2387600"/>
          </a:xfrm>
        </p:spPr>
        <p:txBody>
          <a:bodyPr anchor="b"/>
          <a:lstStyle>
            <a:lvl1pPr algn="ctr">
              <a:defRPr sz="6000" b="1">
                <a:solidFill>
                  <a:srgbClr val="0067A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03997-BFAE-4745-8728-23764AF5DD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294447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0067A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2D4A5E-92FB-4D1C-AF24-2302473A0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889C51-3388-4893-9AB7-ADFC0E11F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8F7E4D-7828-447B-AB1D-DD009D42D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93B58BC-531D-454B-BDEE-1E5E30975BF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27" t="14319" r="11995" b="11368"/>
          <a:stretch/>
        </p:blipFill>
        <p:spPr>
          <a:xfrm>
            <a:off x="5171900" y="4720058"/>
            <a:ext cx="1848197" cy="1752114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16361E5F-9017-4C6B-B0D2-1DEC1ED2B336}"/>
              </a:ext>
            </a:extLst>
          </p:cNvPr>
          <p:cNvSpPr/>
          <p:nvPr userDrawn="1"/>
        </p:nvSpPr>
        <p:spPr>
          <a:xfrm>
            <a:off x="-2" y="6594416"/>
            <a:ext cx="12192000" cy="266007"/>
          </a:xfrm>
          <a:prstGeom prst="rect">
            <a:avLst/>
          </a:prstGeom>
          <a:gradFill flip="none" rotWithShape="1">
            <a:gsLst>
              <a:gs pos="37000">
                <a:srgbClr val="0081BB"/>
              </a:gs>
              <a:gs pos="21000">
                <a:srgbClr val="0067A9"/>
              </a:gs>
              <a:gs pos="53000">
                <a:srgbClr val="00A7DB"/>
              </a:gs>
              <a:gs pos="69000">
                <a:srgbClr val="46B7E1"/>
              </a:gs>
              <a:gs pos="98230">
                <a:srgbClr val="77D1EC"/>
              </a:gs>
              <a:gs pos="84000">
                <a:srgbClr val="46B7E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88541956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1E7C35-DA1E-4236-AFFB-6761ADAE1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908886-CC7F-475C-A095-A83C975DD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B0DB95-B774-41AC-BBAA-44D0C4871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B5FEF4-1437-4C7B-8673-825516084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4A9AE-E653-4321-86A2-44F578823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5834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3016234-C5FA-49CF-812C-25A588A847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05E0F-FDB5-4456-9AB0-23C6D3576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CB179-2AF4-4841-B393-DEFF86F60E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9ADCC-3604-463F-96E6-72E541621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A39B4B-A221-442E-A6EF-D25121ABF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112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6CA2D1-ED0E-4CF7-B680-B1BF4E12E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766" y="2146040"/>
            <a:ext cx="10515600" cy="4351338"/>
          </a:xfrm>
        </p:spPr>
        <p:txBody>
          <a:bodyPr/>
          <a:lstStyle>
            <a:lvl1pPr marL="228600" indent="-228600">
              <a:buClr>
                <a:srgbClr val="46B7E1"/>
              </a:buClr>
              <a:buFont typeface="Wingdings" panose="05000000000000000000" pitchFamily="2" charset="2"/>
              <a:buChar char="q"/>
              <a:defRPr>
                <a:solidFill>
                  <a:srgbClr val="0067A9"/>
                </a:solidFill>
              </a:defRPr>
            </a:lvl1pPr>
            <a:lvl2pPr marL="685800" indent="-228600">
              <a:buClr>
                <a:srgbClr val="46B7E1"/>
              </a:buClr>
              <a:buFont typeface="Wingdings" panose="05000000000000000000" pitchFamily="2" charset="2"/>
              <a:buChar char="q"/>
              <a:defRPr>
                <a:solidFill>
                  <a:srgbClr val="0067A9"/>
                </a:solidFill>
              </a:defRPr>
            </a:lvl2pPr>
            <a:lvl3pPr marL="1143000" indent="-228600">
              <a:buClr>
                <a:srgbClr val="46B7E1"/>
              </a:buClr>
              <a:buFont typeface="Wingdings" panose="05000000000000000000" pitchFamily="2" charset="2"/>
              <a:buChar char="q"/>
              <a:defRPr>
                <a:solidFill>
                  <a:srgbClr val="0067A9"/>
                </a:solidFill>
              </a:defRPr>
            </a:lvl3pPr>
            <a:lvl4pPr marL="1600200" indent="-228600">
              <a:buClr>
                <a:srgbClr val="46B7E1"/>
              </a:buClr>
              <a:buFont typeface="Wingdings" panose="05000000000000000000" pitchFamily="2" charset="2"/>
              <a:buChar char="q"/>
              <a:defRPr>
                <a:solidFill>
                  <a:srgbClr val="0067A9"/>
                </a:solidFill>
              </a:defRPr>
            </a:lvl4pPr>
            <a:lvl5pPr marL="2057400" indent="-228600">
              <a:buClr>
                <a:srgbClr val="46B7E1"/>
              </a:buClr>
              <a:buFont typeface="Wingdings" panose="05000000000000000000" pitchFamily="2" charset="2"/>
              <a:buChar char="q"/>
              <a:defRPr>
                <a:solidFill>
                  <a:srgbClr val="0067A9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49162F-6BFD-402A-BD0E-C26C82F98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FAD75-D3F1-48C8-A32E-BA4FBECD9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A2B5BA-D1CE-4607-A855-6EF412C5C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C0CF840C-6B6B-4955-B1B5-C6DCAEA9955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48" t="17231" r="9120" b="15851"/>
          <a:stretch/>
        </p:blipFill>
        <p:spPr>
          <a:xfrm>
            <a:off x="164867" y="136525"/>
            <a:ext cx="1695799" cy="77835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C0DB4F-39B8-4BA5-BD70-4B9012DAA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2767" y="790401"/>
            <a:ext cx="10515600" cy="1325563"/>
          </a:xfrm>
        </p:spPr>
        <p:txBody>
          <a:bodyPr/>
          <a:lstStyle>
            <a:lvl1pPr>
              <a:defRPr b="1">
                <a:solidFill>
                  <a:srgbClr val="0067A9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55B1318-5C36-4357-90F8-E7A4DCD75EDB}"/>
              </a:ext>
            </a:extLst>
          </p:cNvPr>
          <p:cNvSpPr/>
          <p:nvPr userDrawn="1"/>
        </p:nvSpPr>
        <p:spPr>
          <a:xfrm>
            <a:off x="-2" y="6594416"/>
            <a:ext cx="12192000" cy="266007"/>
          </a:xfrm>
          <a:prstGeom prst="rect">
            <a:avLst/>
          </a:prstGeom>
          <a:gradFill flip="none" rotWithShape="1">
            <a:gsLst>
              <a:gs pos="37000">
                <a:srgbClr val="0081BB"/>
              </a:gs>
              <a:gs pos="21000">
                <a:srgbClr val="0067A9"/>
              </a:gs>
              <a:gs pos="53000">
                <a:srgbClr val="00A7DB"/>
              </a:gs>
              <a:gs pos="69000">
                <a:srgbClr val="46B7E1"/>
              </a:gs>
              <a:gs pos="98230">
                <a:srgbClr val="77D1EC"/>
              </a:gs>
              <a:gs pos="84000">
                <a:srgbClr val="46B7E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372593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98E7B-6EA2-4E60-B0DD-19EA07EFB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057C41-A8EF-4F60-856C-DEF62E0F6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4DF37F-0BF1-454F-B03A-3EBC93347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1391A-9F33-4ECA-80FC-021D1E35B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A897C-D4BE-4B74-A659-963CFD689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211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FDA704-1D89-4671-90A9-24E23FE83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1720F-6C8C-473B-BEED-06AFA84E99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3A70B6-ADC3-4DA0-A530-59DE23F7B0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125972-C93B-4965-8C08-06D218B95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E2C9BC-4F71-4807-89E0-38ED135EA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8B0C20-0B73-4EED-A6FD-CC796C15B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126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97AEE-AF53-4AE9-BD5A-CEC1FBBF8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6A370-A453-4780-9D2D-316629BC40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D3C26B-7169-452D-AAC1-FB330812F5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654DB86-5928-4D93-966B-15124ED81C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34EBE72-4CB9-436E-8860-517E9402C0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6CEB70C-E9C1-4A36-9827-918C7AF10F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81545C-E0AE-4A13-AC52-896AAA9D3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DA84C2-6A4F-4A11-8669-685468224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7688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4742B-9BF5-445D-A2CA-7C0E33D0A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D45018C-9DCA-46C1-A90F-07A6C293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47CCBA-C5E0-400E-86D5-8286A406B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A099552-5168-4619-B6FD-984C98F277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067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7310FDB-C3F5-4FD0-8725-5204E08C3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3715E0-9891-49F0-8F27-98A01F6C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E84912-E975-459F-A0A9-96F2D6AD0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7431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3C27C-E3A4-4AE5-9ABC-6BB373F17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596F4-1B56-4387-8E52-B08F5AD47B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33413B-1952-4B5B-A9D8-24AE53475A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7130E9-8AB5-4E7B-BA43-102520C33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D4B3BB-75E8-4A34-A4F1-5AF749497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FF5436-F2F5-4E4C-9F3A-AB72886E5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370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4DEA27-7475-469A-803C-CBDB06814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099466-9480-426C-8DC3-CAB743BC29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D2AC61-2DF3-440D-B406-DE439B8E8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B65CAD-EDCD-4F82-B273-A5E4771D6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E695F-5248-444C-A7BF-8B9265E6BE56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EEF8A3-10E0-4952-8175-8BDB0E5E6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5BDB3-4739-4388-98C4-15BAA585C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806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B720-93C6-40E1-8798-5F32855FD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86E72A-4807-4954-8480-7780823D4B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032EBF-2163-4153-884A-77750BF83AC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E695F-5248-444C-A7BF-8B9265E6BE56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218C18-3074-47E2-BD7F-1978AF6937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25E375-4B3C-4F98-920C-A71E270333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BAF9C-9278-4ADE-B9E9-FA0CBF5DA7F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718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6DAF9-1A9E-45CE-9BB3-133715DFE1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Misrepresentation in SPA Disputes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233315-F46C-4EEC-B090-6D7E9FE677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Undergrowth, Boilerplate and Statutory Control</a:t>
            </a:r>
          </a:p>
          <a:p>
            <a:endParaRPr lang="en-GB" dirty="0"/>
          </a:p>
          <a:p>
            <a:r>
              <a:rPr lang="en-GB" dirty="0"/>
              <a:t>David Drake</a:t>
            </a:r>
          </a:p>
        </p:txBody>
      </p:sp>
    </p:spTree>
    <p:extLst>
      <p:ext uri="{BB962C8B-B14F-4D97-AF65-F5344CB8AC3E}">
        <p14:creationId xmlns:p14="http://schemas.microsoft.com/office/powerpoint/2010/main" val="2468152135"/>
      </p:ext>
    </p:extLst>
  </p:cSld>
  <p:clrMapOvr>
    <a:masterClrMapping/>
  </p:clrMapOvr>
  <p:transition spd="slow"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7A698-8EFB-4AA4-8E4E-B7A802F8C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Statutory Control Reigns Supreme?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AD2AD-8FFC-464C-AC2C-C04F8183E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GB" dirty="0"/>
              <a:t>Theoretically possible, but practically unlikely, to outflank s 3(1) by means of an </a:t>
            </a:r>
            <a:r>
              <a:rPr lang="en-GB" i="1" dirty="0"/>
              <a:t>evidential </a:t>
            </a:r>
            <a:r>
              <a:rPr lang="en-GB" dirty="0"/>
              <a:t>estoppel: </a:t>
            </a:r>
            <a:r>
              <a:rPr lang="en-GB" u="sng" dirty="0"/>
              <a:t>First Tower</a:t>
            </a:r>
            <a:r>
              <a:rPr lang="en-GB" dirty="0"/>
              <a:t>, [59], [61]</a:t>
            </a:r>
          </a:p>
          <a:p>
            <a:pPr>
              <a:spcBef>
                <a:spcPts val="2400"/>
              </a:spcBef>
            </a:pPr>
            <a:r>
              <a:rPr lang="en-GB" dirty="0"/>
              <a:t>Party would probably have to </a:t>
            </a:r>
            <a:r>
              <a:rPr lang="en-GB" i="1" dirty="0"/>
              <a:t>overtly</a:t>
            </a:r>
            <a:r>
              <a:rPr lang="en-GB" dirty="0"/>
              <a:t> endorse the statement that they are not relying on any pre- or non-contractual representations</a:t>
            </a:r>
          </a:p>
          <a:p>
            <a:pPr>
              <a:spcBef>
                <a:spcPts val="2400"/>
              </a:spcBef>
            </a:pPr>
            <a:r>
              <a:rPr lang="en-GB" dirty="0"/>
              <a:t> Why? Because the counterparty must </a:t>
            </a:r>
            <a:r>
              <a:rPr lang="en-GB" i="1" dirty="0"/>
              <a:t>genuinely</a:t>
            </a:r>
            <a:r>
              <a:rPr lang="en-GB" dirty="0"/>
              <a:t> act on that endorsement, and the court must treat the party as having </a:t>
            </a:r>
            <a:r>
              <a:rPr lang="en-GB" i="1" dirty="0"/>
              <a:t>intended</a:t>
            </a:r>
            <a:r>
              <a:rPr lang="en-GB" dirty="0"/>
              <a:t> them to do so: </a:t>
            </a:r>
            <a:r>
              <a:rPr lang="en-GB" u="sng" dirty="0"/>
              <a:t>Watford Electronics v Sanderson</a:t>
            </a:r>
            <a:r>
              <a:rPr lang="en-GB" dirty="0"/>
              <a:t> [2001] All ER (Comm) 696 at [39]-[41]</a:t>
            </a:r>
          </a:p>
        </p:txBody>
      </p:sp>
    </p:spTree>
    <p:extLst>
      <p:ext uri="{BB962C8B-B14F-4D97-AF65-F5344CB8AC3E}">
        <p14:creationId xmlns:p14="http://schemas.microsoft.com/office/powerpoint/2010/main" val="3844455689"/>
      </p:ext>
    </p:extLst>
  </p:cSld>
  <p:clrMapOvr>
    <a:masterClrMapping/>
  </p:clrMapOvr>
  <p:transition spd="slow">
    <p:wip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7A698-8EFB-4AA4-8E4E-B7A802F8C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Entire Agreement clauses: Lightman J rules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AD2AD-8FFC-464C-AC2C-C04F8183E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3600"/>
              </a:spcBef>
            </a:pPr>
            <a:r>
              <a:rPr lang="en-GB" dirty="0"/>
              <a:t>Clause works by “</a:t>
            </a:r>
            <a:r>
              <a:rPr lang="en-GB" i="1" dirty="0" err="1"/>
              <a:t>denud</a:t>
            </a:r>
            <a:r>
              <a:rPr lang="en-GB" i="1" dirty="0"/>
              <a:t>[</a:t>
            </a:r>
            <a:r>
              <a:rPr lang="en-GB" i="1" dirty="0" err="1"/>
              <a:t>ing</a:t>
            </a:r>
            <a:r>
              <a:rPr lang="en-GB" i="1" dirty="0"/>
              <a:t>] what would otherwise constitute a collateral warranty of legal effect</a:t>
            </a:r>
            <a:r>
              <a:rPr lang="en-GB" dirty="0"/>
              <a:t>” – </a:t>
            </a:r>
            <a:r>
              <a:rPr lang="en-GB" u="sng" dirty="0" err="1"/>
              <a:t>Inntrepreneur</a:t>
            </a:r>
            <a:r>
              <a:rPr lang="en-GB" dirty="0"/>
              <a:t>, [7]</a:t>
            </a:r>
          </a:p>
          <a:p>
            <a:pPr>
              <a:spcBef>
                <a:spcPts val="3600"/>
              </a:spcBef>
            </a:pPr>
            <a:r>
              <a:rPr lang="en-GB" dirty="0"/>
              <a:t>Endorsed </a:t>
            </a:r>
            <a:r>
              <a:rPr lang="en-GB" i="1" dirty="0"/>
              <a:t>obiter </a:t>
            </a:r>
            <a:r>
              <a:rPr lang="en-GB" dirty="0"/>
              <a:t>in </a:t>
            </a:r>
            <a:r>
              <a:rPr lang="en-GB" u="sng" dirty="0" err="1"/>
              <a:t>MWB</a:t>
            </a:r>
            <a:r>
              <a:rPr lang="en-GB" u="sng" dirty="0"/>
              <a:t> Business Exchange Centres Ltd v Rock Advertising Ltd</a:t>
            </a:r>
            <a:r>
              <a:rPr lang="en-GB" dirty="0"/>
              <a:t> [2018] 2 WLR 1603 SC, [14]</a:t>
            </a:r>
          </a:p>
          <a:p>
            <a:pPr>
              <a:spcBef>
                <a:spcPts val="3600"/>
              </a:spcBef>
            </a:pPr>
            <a:r>
              <a:rPr lang="en-GB" dirty="0"/>
              <a:t>Appears fatal for any collateral warranty argument short of a parallel agreement completely independent of the main contract, and supported by its own consideration</a:t>
            </a:r>
          </a:p>
        </p:txBody>
      </p:sp>
    </p:spTree>
    <p:extLst>
      <p:ext uri="{BB962C8B-B14F-4D97-AF65-F5344CB8AC3E}">
        <p14:creationId xmlns:p14="http://schemas.microsoft.com/office/powerpoint/2010/main" val="2970076489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EC1A5-4FA2-4390-8D9E-19F576DD5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Undergrowth?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8E6BC-3EFA-48BC-B622-C0C3649FF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Would-be claimants (and their lawyers) in misrepresentation claims tend to find themselves –</a:t>
            </a:r>
          </a:p>
          <a:p>
            <a:pPr marL="0" indent="0">
              <a:buNone/>
            </a:pPr>
            <a:r>
              <a:rPr lang="en-GB" dirty="0"/>
              <a:t>“</a:t>
            </a:r>
            <a:r>
              <a:rPr lang="en-GB" i="1" dirty="0"/>
              <a:t>… threshing through the undergrowth and finding in the course of negotiations some (chance) remark or statement (often long forgotten or difficult to recall or explain) on which to found a claim …</a:t>
            </a:r>
            <a:r>
              <a:rPr lang="en-GB" dirty="0"/>
              <a:t>” </a:t>
            </a:r>
          </a:p>
          <a:p>
            <a:pPr marL="0" indent="0" algn="r">
              <a:buNone/>
            </a:pPr>
            <a:r>
              <a:rPr lang="en-GB" sz="2000" u="sng" dirty="0" err="1"/>
              <a:t>Inntrepreneur</a:t>
            </a:r>
            <a:r>
              <a:rPr lang="en-GB" sz="2000" u="sng" dirty="0"/>
              <a:t> Pub Co v East Crown Ltd</a:t>
            </a:r>
            <a:r>
              <a:rPr lang="en-GB" sz="2000" dirty="0"/>
              <a:t> [2000] 2 Lloyd’s Rep 611, [7] per Lightman J</a:t>
            </a:r>
          </a:p>
        </p:txBody>
      </p:sp>
    </p:spTree>
    <p:extLst>
      <p:ext uri="{BB962C8B-B14F-4D97-AF65-F5344CB8AC3E}">
        <p14:creationId xmlns:p14="http://schemas.microsoft.com/office/powerpoint/2010/main" val="1764704039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7A698-8EFB-4AA4-8E4E-B7A802F8C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Boilerplate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AD2AD-8FFC-464C-AC2C-C04F8183E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dirty="0"/>
              <a:t>(Acknowledgement of) No-Reliance clauses</a:t>
            </a:r>
          </a:p>
          <a:p>
            <a:pPr lvl="1">
              <a:spcBef>
                <a:spcPts val="1200"/>
              </a:spcBef>
              <a:spcAft>
                <a:spcPts val="4800"/>
              </a:spcAft>
              <a:buFont typeface="Wingdings" panose="05000000000000000000" pitchFamily="2" charset="2"/>
              <a:buChar char="Ø"/>
            </a:pPr>
            <a:r>
              <a:rPr lang="en-GB" dirty="0"/>
              <a:t>Designed to prevent misrepresentation claims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dirty="0"/>
              <a:t>Entire Agreement clauses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anose="05000000000000000000" pitchFamily="2" charset="2"/>
              <a:buChar char="Ø"/>
            </a:pPr>
            <a:r>
              <a:rPr lang="en-GB" dirty="0"/>
              <a:t>Designed to prevent collateral warranty claims</a:t>
            </a:r>
          </a:p>
        </p:txBody>
      </p:sp>
    </p:spTree>
    <p:extLst>
      <p:ext uri="{BB962C8B-B14F-4D97-AF65-F5344CB8AC3E}">
        <p14:creationId xmlns:p14="http://schemas.microsoft.com/office/powerpoint/2010/main" val="819333800"/>
      </p:ext>
    </p:extLst>
  </p:cSld>
  <p:clrMapOvr>
    <a:masterClrMapping/>
  </p:clrMapOvr>
  <p:transition spd="slow"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7A698-8EFB-4AA4-8E4E-B7A802F8C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No-Reliance clauses: the common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AD2AD-8FFC-464C-AC2C-C04F8183E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dirty="0"/>
              <a:t>Evidential estoppel?</a:t>
            </a:r>
          </a:p>
          <a:p>
            <a:pPr lvl="1">
              <a:spcBef>
                <a:spcPts val="1200"/>
              </a:spcBef>
              <a:spcAft>
                <a:spcPts val="4800"/>
              </a:spcAft>
              <a:buFont typeface="Courier New" panose="02070309020205020404" pitchFamily="49" charset="0"/>
              <a:buChar char="o"/>
            </a:pPr>
            <a:r>
              <a:rPr lang="en-GB" u="sng" dirty="0"/>
              <a:t>Watford Electronics v Sanderson</a:t>
            </a:r>
            <a:r>
              <a:rPr lang="en-GB" dirty="0"/>
              <a:t> [2001] All ER (Comm) 696 CA</a:t>
            </a:r>
            <a:endParaRPr lang="en-GB" u="sng" dirty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GB" dirty="0"/>
              <a:t>Contractual estoppel!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Courier New" panose="02070309020205020404" pitchFamily="49" charset="0"/>
              <a:buChar char="o"/>
            </a:pPr>
            <a:r>
              <a:rPr lang="en-GB" u="sng" dirty="0"/>
              <a:t>First Tower Trustees Ltd v CDS (Superstores International) Ltd</a:t>
            </a:r>
            <a:r>
              <a:rPr lang="en-GB" dirty="0"/>
              <a:t> [2019] 1 WLR 637 CA</a:t>
            </a:r>
          </a:p>
        </p:txBody>
      </p:sp>
    </p:spTree>
    <p:extLst>
      <p:ext uri="{BB962C8B-B14F-4D97-AF65-F5344CB8AC3E}">
        <p14:creationId xmlns:p14="http://schemas.microsoft.com/office/powerpoint/2010/main" val="23062618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7A698-8EFB-4AA4-8E4E-B7A802F8C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First Tower</a:t>
            </a:r>
            <a:r>
              <a:rPr lang="en-GB" dirty="0"/>
              <a:t>: “contractual estoppel”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AD2AD-8FFC-464C-AC2C-C04F8183E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Parties can bind themselves to a particular state of affairs, present or past, even if they know it to be untrue, by “contractual estoppel” ([47]-[48]).</a:t>
            </a:r>
          </a:p>
          <a:p>
            <a:pPr lvl="1">
              <a:spcBef>
                <a:spcPts val="1800"/>
              </a:spcBef>
            </a:pPr>
            <a:r>
              <a:rPr lang="en-GB" dirty="0"/>
              <a:t>Does appropriating the term “estoppel” confuse matters? Binding force is dependent on promise, rather than reliance.</a:t>
            </a:r>
          </a:p>
          <a:p>
            <a:pPr lvl="1">
              <a:spcBef>
                <a:spcPts val="1800"/>
              </a:spcBef>
            </a:pPr>
            <a:r>
              <a:rPr lang="en-GB" dirty="0"/>
              <a:t>Leggatt LJ “</a:t>
            </a:r>
            <a:r>
              <a:rPr lang="en-GB" i="1" dirty="0"/>
              <a:t>question[ed]</a:t>
            </a:r>
            <a:r>
              <a:rPr lang="en-GB" dirty="0"/>
              <a:t>” ([94]) whether a clause by which one party “</a:t>
            </a:r>
            <a:r>
              <a:rPr lang="en-GB" i="1" dirty="0"/>
              <a:t>acknowledges</a:t>
            </a:r>
            <a:r>
              <a:rPr lang="en-GB" dirty="0"/>
              <a:t>” absence of reliance sufficiently clearly expresses such an agreement – but proceeded on the basis of the “</a:t>
            </a:r>
            <a:r>
              <a:rPr lang="en-GB" i="1" dirty="0"/>
              <a:t>different view</a:t>
            </a:r>
            <a:r>
              <a:rPr lang="en-GB" dirty="0"/>
              <a:t>” taken in </a:t>
            </a:r>
            <a:r>
              <a:rPr lang="en-GB" u="sng" dirty="0"/>
              <a:t>Springwell Navigation Corp v JP Morgan Chase Bank</a:t>
            </a:r>
            <a:r>
              <a:rPr lang="en-GB" dirty="0"/>
              <a:t> [2010] 2 </a:t>
            </a:r>
            <a:r>
              <a:rPr lang="en-GB" dirty="0" err="1"/>
              <a:t>CLC</a:t>
            </a:r>
            <a:r>
              <a:rPr lang="en-GB" dirty="0"/>
              <a:t> 705 CA.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733694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7A698-8EFB-4AA4-8E4E-B7A802F8C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Statutory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AD2AD-8FFC-464C-AC2C-C04F8183ED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Misrepresentation Act 1967 s 3(1) – applies to non-consumer contracts:</a:t>
            </a:r>
          </a:p>
          <a:p>
            <a:pPr marL="540000" indent="0">
              <a:buNone/>
            </a:pPr>
            <a:r>
              <a:rPr lang="en-GB" sz="2000" dirty="0"/>
              <a:t>“</a:t>
            </a:r>
            <a:r>
              <a:rPr lang="en-GB" sz="2000" i="1" dirty="0"/>
              <a:t>If a contract contains a term which would exclude or restrict—</a:t>
            </a:r>
          </a:p>
          <a:p>
            <a:pPr marL="997200" lvl="1" indent="0">
              <a:buNone/>
            </a:pPr>
            <a:r>
              <a:rPr lang="en-GB" sz="2000" i="1" dirty="0"/>
              <a:t>(a) any liability to which a party to a contract may be subject by reason of any misrepresentation made by him before the contract was made; or</a:t>
            </a:r>
          </a:p>
          <a:p>
            <a:pPr marL="997200" lvl="1" indent="0">
              <a:buNone/>
            </a:pPr>
            <a:r>
              <a:rPr lang="en-GB" sz="2000" i="1" dirty="0"/>
              <a:t>(b) any remedy available to another party to the contract by reason of such a misrepresentation,</a:t>
            </a:r>
          </a:p>
          <a:p>
            <a:pPr marL="540000" indent="0">
              <a:buNone/>
            </a:pPr>
            <a:r>
              <a:rPr lang="en-GB" sz="2000" i="1" dirty="0"/>
              <a:t>that term shall be of no effect except in so far as it satisfies the requirement of reasonableness as stated in section 11(1) of the Unfair Contract Terms Act 1977; and it is for those claiming that the term satisfies that requirement to show that it does.</a:t>
            </a:r>
            <a:r>
              <a:rPr lang="en-GB" sz="2000" dirty="0"/>
              <a:t>”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3433770"/>
      </p:ext>
    </p:extLst>
  </p:cSld>
  <p:clrMapOvr>
    <a:masterClrMapping/>
  </p:clrMapOvr>
  <p:transition spd="slow"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7A698-8EFB-4AA4-8E4E-B7A802F8C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First Tower</a:t>
            </a:r>
            <a:r>
              <a:rPr lang="en-GB" dirty="0"/>
              <a:t>: application of s 3(1)</a:t>
            </a:r>
            <a:endParaRPr lang="en-GB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AD2AD-8FFC-464C-AC2C-C04F8183E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766" y="2146040"/>
            <a:ext cx="10515600" cy="4351338"/>
          </a:xfrm>
        </p:spPr>
        <p:txBody>
          <a:bodyPr/>
          <a:lstStyle/>
          <a:p>
            <a:pPr>
              <a:spcBef>
                <a:spcPts val="3600"/>
              </a:spcBef>
            </a:pPr>
            <a:r>
              <a:rPr lang="en-GB" dirty="0"/>
              <a:t>Whether s 3(1) applies is a question of statutory, not (just) contractual interpretation: </a:t>
            </a:r>
            <a:r>
              <a:rPr lang="en-GB" u="sng" dirty="0"/>
              <a:t>First Tower</a:t>
            </a:r>
            <a:r>
              <a:rPr lang="en-GB" dirty="0"/>
              <a:t>, [49]-[57]</a:t>
            </a:r>
          </a:p>
          <a:p>
            <a:pPr>
              <a:spcBef>
                <a:spcPts val="3600"/>
              </a:spcBef>
            </a:pPr>
            <a:r>
              <a:rPr lang="en-GB" dirty="0"/>
              <a:t>Is there an exclusion or restriction of liability?</a:t>
            </a:r>
          </a:p>
          <a:p>
            <a:pPr>
              <a:spcBef>
                <a:spcPts val="3600"/>
              </a:spcBef>
            </a:pPr>
            <a:r>
              <a:rPr lang="en-GB" dirty="0"/>
              <a:t>Prima facie requires a ‘but-for’ test: </a:t>
            </a:r>
            <a:r>
              <a:rPr lang="en-GB" u="sng" dirty="0"/>
              <a:t>First Tower</a:t>
            </a:r>
            <a:r>
              <a:rPr lang="en-GB" dirty="0"/>
              <a:t>, [41]</a:t>
            </a:r>
          </a:p>
          <a:p>
            <a:pPr>
              <a:spcBef>
                <a:spcPts val="3600"/>
              </a:spcBef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4863307"/>
      </p:ext>
    </p:extLst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7A698-8EFB-4AA4-8E4E-B7A802F8C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First Tower</a:t>
            </a:r>
            <a:r>
              <a:rPr lang="en-GB" dirty="0"/>
              <a:t>: qualified representations</a:t>
            </a:r>
            <a:endParaRPr lang="en-GB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AD2AD-8FFC-464C-AC2C-C04F8183E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766" y="2146040"/>
            <a:ext cx="10515600" cy="4351338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GB" dirty="0"/>
              <a:t>Qualification of content:</a:t>
            </a:r>
          </a:p>
          <a:p>
            <a:pPr marL="457200" lvl="1" indent="0">
              <a:spcBef>
                <a:spcPts val="1800"/>
              </a:spcBef>
              <a:buNone/>
            </a:pPr>
            <a:r>
              <a:rPr lang="en-GB" dirty="0"/>
              <a:t>“</a:t>
            </a:r>
            <a:r>
              <a:rPr lang="en-GB" i="1" dirty="0"/>
              <a:t>The clock reading [on a car being sold] is 20,000 miles, but I have no knowledge whether the reading is true or false</a:t>
            </a:r>
            <a:r>
              <a:rPr lang="en-GB" dirty="0"/>
              <a:t>”</a:t>
            </a:r>
          </a:p>
          <a:p>
            <a:pPr>
              <a:spcBef>
                <a:spcPts val="2400"/>
              </a:spcBef>
            </a:pPr>
            <a:r>
              <a:rPr lang="en-GB" dirty="0"/>
              <a:t>Attempts to negate status as an actionable representation:</a:t>
            </a:r>
          </a:p>
          <a:p>
            <a:pPr marL="457200" lvl="1" indent="0">
              <a:spcBef>
                <a:spcPts val="1800"/>
              </a:spcBef>
              <a:buNone/>
            </a:pPr>
            <a:r>
              <a:rPr lang="en-GB" dirty="0"/>
              <a:t>“</a:t>
            </a:r>
            <a:r>
              <a:rPr lang="en-GB" i="1" dirty="0"/>
              <a:t>I have serviced the car since it was new, it has had only one owner and the clock reading is accurate. … but those statements are not statements on which you can rely.</a:t>
            </a:r>
            <a:r>
              <a:rPr lang="en-GB" dirty="0"/>
              <a:t>”</a:t>
            </a:r>
          </a:p>
          <a:p>
            <a:pPr>
              <a:spcBef>
                <a:spcPts val="2400"/>
              </a:spcBef>
            </a:pPr>
            <a:r>
              <a:rPr lang="en-GB" dirty="0"/>
              <a:t>‘No-Reliance’ clauses are characteristically in the latter category</a:t>
            </a:r>
          </a:p>
        </p:txBody>
      </p:sp>
    </p:spTree>
    <p:extLst>
      <p:ext uri="{BB962C8B-B14F-4D97-AF65-F5344CB8AC3E}">
        <p14:creationId xmlns:p14="http://schemas.microsoft.com/office/powerpoint/2010/main" val="2381909309"/>
      </p:ext>
    </p:extLst>
  </p:cSld>
  <p:clrMapOvr>
    <a:masterClrMapping/>
  </p:clrMapOvr>
  <p:transition spd="slow">
    <p:wip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7A698-8EFB-4AA4-8E4E-B7A802F8C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First Tower</a:t>
            </a:r>
            <a:r>
              <a:rPr lang="en-GB" dirty="0"/>
              <a:t>: “Primary obligations” clauses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3AD2AD-8FFC-464C-AC2C-C04F8183ED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766" y="2560320"/>
            <a:ext cx="10515600" cy="3937058"/>
          </a:xfrm>
        </p:spPr>
        <p:txBody>
          <a:bodyPr>
            <a:normAutofit/>
          </a:bodyPr>
          <a:lstStyle/>
          <a:p>
            <a:pPr>
              <a:spcBef>
                <a:spcPts val="4200"/>
              </a:spcBef>
            </a:pPr>
            <a:r>
              <a:rPr lang="en-GB" dirty="0"/>
              <a:t>Does a provision that meets the ‘but-for’ test simply “</a:t>
            </a:r>
            <a:r>
              <a:rPr lang="en-GB" i="1" dirty="0"/>
              <a:t>delimit the primary obligations</a:t>
            </a:r>
            <a:r>
              <a:rPr lang="en-GB" dirty="0"/>
              <a:t>” under the contract [42]-[44]?</a:t>
            </a:r>
          </a:p>
          <a:p>
            <a:pPr lvl="1">
              <a:spcBef>
                <a:spcPts val="2400"/>
              </a:spcBef>
              <a:buFont typeface="Wingdings" panose="05000000000000000000" pitchFamily="2" charset="2"/>
              <a:buChar char="Ø"/>
            </a:pPr>
            <a:r>
              <a:rPr lang="en-GB" dirty="0"/>
              <a:t>When, if at all, should the term “</a:t>
            </a:r>
            <a:r>
              <a:rPr lang="en-GB" i="1" dirty="0"/>
              <a:t>basis clause</a:t>
            </a:r>
            <a:r>
              <a:rPr lang="en-GB" dirty="0"/>
              <a:t>” be used?</a:t>
            </a:r>
          </a:p>
          <a:p>
            <a:pPr>
              <a:spcBef>
                <a:spcPts val="4200"/>
              </a:spcBef>
            </a:pPr>
            <a:r>
              <a:rPr lang="en-GB" dirty="0"/>
              <a:t>In relation to misrepresentation, a term in the very contract induced by the misrepresentation that meets the ‘but-for’ test will always be an exclusion clause: [97]-[98], [109] per Leggatt LJ</a:t>
            </a:r>
          </a:p>
        </p:txBody>
      </p:sp>
    </p:spTree>
    <p:extLst>
      <p:ext uri="{BB962C8B-B14F-4D97-AF65-F5344CB8AC3E}">
        <p14:creationId xmlns:p14="http://schemas.microsoft.com/office/powerpoint/2010/main" val="4285838267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1377</TotalTime>
  <Words>819</Words>
  <Application>Microsoft Office PowerPoint</Application>
  <PresentationFormat>Widescreen</PresentationFormat>
  <Paragraphs>50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Courier New</vt:lpstr>
      <vt:lpstr>Helvetica</vt:lpstr>
      <vt:lpstr>Wingdings</vt:lpstr>
      <vt:lpstr>Office Theme</vt:lpstr>
      <vt:lpstr>Misrepresentation in SPA Disputes</vt:lpstr>
      <vt:lpstr>Undergrowth?</vt:lpstr>
      <vt:lpstr>Boilerplate</vt:lpstr>
      <vt:lpstr>No-Reliance clauses: the common law</vt:lpstr>
      <vt:lpstr>First Tower: “contractual estoppel”</vt:lpstr>
      <vt:lpstr>Statutory Control</vt:lpstr>
      <vt:lpstr>First Tower: application of s 3(1)</vt:lpstr>
      <vt:lpstr>First Tower: qualified representations</vt:lpstr>
      <vt:lpstr>First Tower: “Primary obligations” clauses</vt:lpstr>
      <vt:lpstr>Statutory Control Reigns Supreme?</vt:lpstr>
      <vt:lpstr>Entire Agreement clauses: Lightman J rules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Lyric McDonald</dc:creator>
  <cp:lastModifiedBy>Lyric McDonald</cp:lastModifiedBy>
  <cp:revision>15</cp:revision>
  <dcterms:created xsi:type="dcterms:W3CDTF">2019-01-07T12:29:23Z</dcterms:created>
  <dcterms:modified xsi:type="dcterms:W3CDTF">2019-03-11T14:33:40Z</dcterms:modified>
</cp:coreProperties>
</file>